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27"/>
  </p:notesMasterIdLst>
  <p:handoutMasterIdLst>
    <p:handoutMasterId r:id="rId28"/>
  </p:handoutMasterIdLst>
  <p:sldIdLst>
    <p:sldId id="256" r:id="rId2"/>
    <p:sldId id="257" r:id="rId3"/>
    <p:sldId id="261" r:id="rId4"/>
    <p:sldId id="262" r:id="rId5"/>
    <p:sldId id="286" r:id="rId6"/>
    <p:sldId id="290" r:id="rId7"/>
    <p:sldId id="291" r:id="rId8"/>
    <p:sldId id="293" r:id="rId9"/>
    <p:sldId id="301" r:id="rId10"/>
    <p:sldId id="302" r:id="rId11"/>
    <p:sldId id="294" r:id="rId12"/>
    <p:sldId id="295" r:id="rId13"/>
    <p:sldId id="297" r:id="rId14"/>
    <p:sldId id="298" r:id="rId15"/>
    <p:sldId id="299" r:id="rId16"/>
    <p:sldId id="300" r:id="rId17"/>
    <p:sldId id="303" r:id="rId18"/>
    <p:sldId id="304" r:id="rId19"/>
    <p:sldId id="305" r:id="rId20"/>
    <p:sldId id="306" r:id="rId21"/>
    <p:sldId id="307" r:id="rId22"/>
    <p:sldId id="308" r:id="rId23"/>
    <p:sldId id="309" r:id="rId24"/>
    <p:sldId id="310" r:id="rId25"/>
    <p:sldId id="311" r:id="rId26"/>
  </p:sldIdLst>
  <p:sldSz cx="9144000" cy="6858000" type="screen4x3"/>
  <p:notesSz cx="6889750" cy="10018713"/>
  <p:embeddedFontLst>
    <p:embeddedFont>
      <p:font typeface="Tahoma" panose="020B0604030504040204" pitchFamily="34" charset="0"/>
      <p:regular r:id="rId29"/>
      <p:bold r:id="rId30"/>
    </p:embeddedFont>
  </p:embeddedFontLst>
  <p:defaultTextStyle>
    <a:defPPr>
      <a:defRPr lang="en-GB"/>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56">
          <p15:clr>
            <a:srgbClr val="A4A3A4"/>
          </p15:clr>
        </p15:guide>
        <p15:guide id="2" pos="217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CC0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380" autoAdjust="0"/>
  </p:normalViewPr>
  <p:slideViewPr>
    <p:cSldViewPr>
      <p:cViewPr varScale="1">
        <p:scale>
          <a:sx n="71" d="100"/>
          <a:sy n="71" d="100"/>
        </p:scale>
        <p:origin x="66" y="1068"/>
      </p:cViewPr>
      <p:guideLst>
        <p:guide orient="horz" pos="2160"/>
        <p:guide pos="2880"/>
      </p:guideLst>
    </p:cSldViewPr>
  </p:slideViewPr>
  <p:outlineViewPr>
    <p:cViewPr>
      <p:scale>
        <a:sx n="33" d="100"/>
        <a:sy n="33" d="100"/>
      </p:scale>
      <p:origin x="0" y="3546"/>
    </p:cViewPr>
  </p:outlineViewPr>
  <p:notesTextViewPr>
    <p:cViewPr>
      <p:scale>
        <a:sx n="100" d="100"/>
        <a:sy n="100" d="100"/>
      </p:scale>
      <p:origin x="0" y="0"/>
    </p:cViewPr>
  </p:notesTextViewPr>
  <p:sorterViewPr>
    <p:cViewPr>
      <p:scale>
        <a:sx n="70" d="100"/>
        <a:sy n="70" d="100"/>
      </p:scale>
      <p:origin x="0" y="0"/>
    </p:cViewPr>
  </p:sorterViewPr>
  <p:notesViewPr>
    <p:cSldViewPr>
      <p:cViewPr varScale="1">
        <p:scale>
          <a:sx n="58" d="100"/>
          <a:sy n="58" d="100"/>
        </p:scale>
        <p:origin x="-1764" y="-66"/>
      </p:cViewPr>
      <p:guideLst>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86620" cy="501807"/>
          </a:xfrm>
          <a:prstGeom prst="rect">
            <a:avLst/>
          </a:prstGeom>
          <a:noFill/>
          <a:ln w="12700">
            <a:noFill/>
            <a:miter lim="800000"/>
            <a:headEnd type="none" w="sm" len="sm"/>
            <a:tailEnd type="none" w="sm" len="sm"/>
          </a:ln>
          <a:effectLst/>
        </p:spPr>
        <p:txBody>
          <a:bodyPr vert="horz" wrap="square" lIns="96616" tIns="48308" rIns="96616" bIns="48308" numCol="1" anchor="t" anchorCtr="0" compatLnSpc="1">
            <a:prstTxWarp prst="textNoShape">
              <a:avLst/>
            </a:prstTxWarp>
          </a:bodyPr>
          <a:lstStyle>
            <a:lvl1pPr eaLnBrk="0" hangingPunct="0">
              <a:defRPr sz="1300">
                <a:latin typeface="Times New Roman" pitchFamily="18" charset="0"/>
              </a:defRPr>
            </a:lvl1pPr>
          </a:lstStyle>
          <a:p>
            <a:endParaRPr lang="en-GB"/>
          </a:p>
        </p:txBody>
      </p:sp>
      <p:sp>
        <p:nvSpPr>
          <p:cNvPr id="15363" name="Rectangle 3"/>
          <p:cNvSpPr>
            <a:spLocks noGrp="1" noChangeArrowheads="1"/>
          </p:cNvSpPr>
          <p:nvPr>
            <p:ph type="dt" sz="quarter" idx="1"/>
          </p:nvPr>
        </p:nvSpPr>
        <p:spPr bwMode="auto">
          <a:xfrm>
            <a:off x="3903132" y="0"/>
            <a:ext cx="2986619" cy="501807"/>
          </a:xfrm>
          <a:prstGeom prst="rect">
            <a:avLst/>
          </a:prstGeom>
          <a:noFill/>
          <a:ln w="12700">
            <a:noFill/>
            <a:miter lim="800000"/>
            <a:headEnd type="none" w="sm" len="sm"/>
            <a:tailEnd type="none" w="sm" len="sm"/>
          </a:ln>
          <a:effectLst/>
        </p:spPr>
        <p:txBody>
          <a:bodyPr vert="horz" wrap="square" lIns="96616" tIns="48308" rIns="96616" bIns="48308" numCol="1" anchor="t" anchorCtr="0" compatLnSpc="1">
            <a:prstTxWarp prst="textNoShape">
              <a:avLst/>
            </a:prstTxWarp>
          </a:bodyPr>
          <a:lstStyle>
            <a:lvl1pPr algn="r" eaLnBrk="0" hangingPunct="0">
              <a:defRPr sz="1300">
                <a:latin typeface="Times New Roman" pitchFamily="18" charset="0"/>
              </a:defRPr>
            </a:lvl1pPr>
          </a:lstStyle>
          <a:p>
            <a:endParaRPr lang="en-GB"/>
          </a:p>
        </p:txBody>
      </p:sp>
      <p:sp>
        <p:nvSpPr>
          <p:cNvPr id="15364" name="Rectangle 4"/>
          <p:cNvSpPr>
            <a:spLocks noGrp="1" noChangeArrowheads="1"/>
          </p:cNvSpPr>
          <p:nvPr>
            <p:ph type="ftr" sz="quarter" idx="2"/>
          </p:nvPr>
        </p:nvSpPr>
        <p:spPr bwMode="auto">
          <a:xfrm>
            <a:off x="0" y="9516906"/>
            <a:ext cx="2986620" cy="501807"/>
          </a:xfrm>
          <a:prstGeom prst="rect">
            <a:avLst/>
          </a:prstGeom>
          <a:noFill/>
          <a:ln w="12700">
            <a:noFill/>
            <a:miter lim="800000"/>
            <a:headEnd type="none" w="sm" len="sm"/>
            <a:tailEnd type="none" w="sm" len="sm"/>
          </a:ln>
          <a:effectLst/>
        </p:spPr>
        <p:txBody>
          <a:bodyPr vert="horz" wrap="square" lIns="96616" tIns="48308" rIns="96616" bIns="48308" numCol="1" anchor="b" anchorCtr="0" compatLnSpc="1">
            <a:prstTxWarp prst="textNoShape">
              <a:avLst/>
            </a:prstTxWarp>
          </a:bodyPr>
          <a:lstStyle>
            <a:lvl1pPr eaLnBrk="0" hangingPunct="0">
              <a:defRPr sz="1300">
                <a:latin typeface="Times New Roman" pitchFamily="18" charset="0"/>
              </a:defRPr>
            </a:lvl1pPr>
          </a:lstStyle>
          <a:p>
            <a:endParaRPr lang="en-GB"/>
          </a:p>
        </p:txBody>
      </p:sp>
      <p:sp>
        <p:nvSpPr>
          <p:cNvPr id="15365" name="Rectangle 5"/>
          <p:cNvSpPr>
            <a:spLocks noGrp="1" noChangeArrowheads="1"/>
          </p:cNvSpPr>
          <p:nvPr>
            <p:ph type="sldNum" sz="quarter" idx="3"/>
          </p:nvPr>
        </p:nvSpPr>
        <p:spPr bwMode="auto">
          <a:xfrm>
            <a:off x="3903132" y="9516906"/>
            <a:ext cx="2986619" cy="501807"/>
          </a:xfrm>
          <a:prstGeom prst="rect">
            <a:avLst/>
          </a:prstGeom>
          <a:noFill/>
          <a:ln w="12700">
            <a:noFill/>
            <a:miter lim="800000"/>
            <a:headEnd type="none" w="sm" len="sm"/>
            <a:tailEnd type="none" w="sm" len="sm"/>
          </a:ln>
          <a:effectLst/>
        </p:spPr>
        <p:txBody>
          <a:bodyPr vert="horz" wrap="square" lIns="96616" tIns="48308" rIns="96616" bIns="48308" numCol="1" anchor="b" anchorCtr="0" compatLnSpc="1">
            <a:prstTxWarp prst="textNoShape">
              <a:avLst/>
            </a:prstTxWarp>
          </a:bodyPr>
          <a:lstStyle>
            <a:lvl1pPr algn="r" eaLnBrk="0" hangingPunct="0">
              <a:defRPr sz="1300">
                <a:latin typeface="Times New Roman" pitchFamily="18" charset="0"/>
              </a:defRPr>
            </a:lvl1pPr>
          </a:lstStyle>
          <a:p>
            <a:fld id="{21D3F568-723D-4A6C-B8CB-901FF56AD2C7}" type="slidenum">
              <a:rPr lang="en-GB"/>
              <a:pPr/>
              <a:t>‹#›</a:t>
            </a:fld>
            <a:endParaRPr lang="en-GB"/>
          </a:p>
        </p:txBody>
      </p:sp>
    </p:spTree>
    <p:extLst>
      <p:ext uri="{BB962C8B-B14F-4D97-AF65-F5344CB8AC3E}">
        <p14:creationId xmlns:p14="http://schemas.microsoft.com/office/powerpoint/2010/main" val="38938964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1026"/>
          <p:cNvSpPr>
            <a:spLocks noGrp="1" noChangeArrowheads="1"/>
          </p:cNvSpPr>
          <p:nvPr>
            <p:ph type="hdr" sz="quarter"/>
          </p:nvPr>
        </p:nvSpPr>
        <p:spPr bwMode="auto">
          <a:xfrm>
            <a:off x="0" y="0"/>
            <a:ext cx="2986620" cy="501807"/>
          </a:xfrm>
          <a:prstGeom prst="rect">
            <a:avLst/>
          </a:prstGeom>
          <a:noFill/>
          <a:ln w="12700">
            <a:noFill/>
            <a:miter lim="800000"/>
            <a:headEnd type="none" w="sm" len="sm"/>
            <a:tailEnd type="none" w="sm" len="sm"/>
          </a:ln>
          <a:effectLst/>
        </p:spPr>
        <p:txBody>
          <a:bodyPr vert="horz" wrap="square" lIns="96616" tIns="48308" rIns="96616" bIns="48308" numCol="1" anchor="t" anchorCtr="0" compatLnSpc="1">
            <a:prstTxWarp prst="textNoShape">
              <a:avLst/>
            </a:prstTxWarp>
          </a:bodyPr>
          <a:lstStyle>
            <a:lvl1pPr eaLnBrk="0" hangingPunct="0">
              <a:defRPr sz="1300">
                <a:latin typeface="Times New Roman" pitchFamily="18" charset="0"/>
              </a:defRPr>
            </a:lvl1pPr>
          </a:lstStyle>
          <a:p>
            <a:endParaRPr lang="en-GB"/>
          </a:p>
        </p:txBody>
      </p:sp>
      <p:sp>
        <p:nvSpPr>
          <p:cNvPr id="17411" name="Rectangle 1027"/>
          <p:cNvSpPr>
            <a:spLocks noGrp="1" noChangeArrowheads="1"/>
          </p:cNvSpPr>
          <p:nvPr>
            <p:ph type="dt" idx="1"/>
          </p:nvPr>
        </p:nvSpPr>
        <p:spPr bwMode="auto">
          <a:xfrm>
            <a:off x="3903132" y="0"/>
            <a:ext cx="2986619" cy="501807"/>
          </a:xfrm>
          <a:prstGeom prst="rect">
            <a:avLst/>
          </a:prstGeom>
          <a:noFill/>
          <a:ln w="12700">
            <a:noFill/>
            <a:miter lim="800000"/>
            <a:headEnd type="none" w="sm" len="sm"/>
            <a:tailEnd type="none" w="sm" len="sm"/>
          </a:ln>
          <a:effectLst/>
        </p:spPr>
        <p:txBody>
          <a:bodyPr vert="horz" wrap="square" lIns="96616" tIns="48308" rIns="96616" bIns="48308" numCol="1" anchor="t" anchorCtr="0" compatLnSpc="1">
            <a:prstTxWarp prst="textNoShape">
              <a:avLst/>
            </a:prstTxWarp>
          </a:bodyPr>
          <a:lstStyle>
            <a:lvl1pPr algn="r" eaLnBrk="0" hangingPunct="0">
              <a:defRPr sz="1300">
                <a:latin typeface="Times New Roman" pitchFamily="18" charset="0"/>
              </a:defRPr>
            </a:lvl1pPr>
          </a:lstStyle>
          <a:p>
            <a:endParaRPr lang="en-GB"/>
          </a:p>
        </p:txBody>
      </p:sp>
      <p:sp>
        <p:nvSpPr>
          <p:cNvPr id="17412" name="Rectangle 1028"/>
          <p:cNvSpPr>
            <a:spLocks noGrp="1" noRot="1" noChangeAspect="1" noChangeArrowheads="1" noTextEdit="1"/>
          </p:cNvSpPr>
          <p:nvPr>
            <p:ph type="sldImg" idx="2"/>
          </p:nvPr>
        </p:nvSpPr>
        <p:spPr bwMode="auto">
          <a:xfrm>
            <a:off x="938213" y="750888"/>
            <a:ext cx="5010150" cy="3757612"/>
          </a:xfrm>
          <a:prstGeom prst="rect">
            <a:avLst/>
          </a:prstGeom>
          <a:noFill/>
          <a:ln w="9525">
            <a:solidFill>
              <a:srgbClr val="000000"/>
            </a:solidFill>
            <a:miter lim="800000"/>
            <a:headEnd/>
            <a:tailEnd/>
          </a:ln>
          <a:effectLst/>
        </p:spPr>
      </p:sp>
      <p:sp>
        <p:nvSpPr>
          <p:cNvPr id="17413" name="Rectangle 1029"/>
          <p:cNvSpPr>
            <a:spLocks noGrp="1" noChangeArrowheads="1"/>
          </p:cNvSpPr>
          <p:nvPr>
            <p:ph type="body" sz="quarter" idx="3"/>
          </p:nvPr>
        </p:nvSpPr>
        <p:spPr bwMode="auto">
          <a:xfrm>
            <a:off x="918104" y="4760196"/>
            <a:ext cx="5053544" cy="4507550"/>
          </a:xfrm>
          <a:prstGeom prst="rect">
            <a:avLst/>
          </a:prstGeom>
          <a:noFill/>
          <a:ln w="12700">
            <a:noFill/>
            <a:miter lim="800000"/>
            <a:headEnd type="none" w="sm" len="sm"/>
            <a:tailEnd type="none" w="sm" len="sm"/>
          </a:ln>
          <a:effectLst/>
        </p:spPr>
        <p:txBody>
          <a:bodyPr vert="horz" wrap="square" lIns="96616" tIns="48308" rIns="96616" bIns="4830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7414" name="Rectangle 1030"/>
          <p:cNvSpPr>
            <a:spLocks noGrp="1" noChangeArrowheads="1"/>
          </p:cNvSpPr>
          <p:nvPr>
            <p:ph type="ftr" sz="quarter" idx="4"/>
          </p:nvPr>
        </p:nvSpPr>
        <p:spPr bwMode="auto">
          <a:xfrm>
            <a:off x="0" y="9516906"/>
            <a:ext cx="2986620" cy="501807"/>
          </a:xfrm>
          <a:prstGeom prst="rect">
            <a:avLst/>
          </a:prstGeom>
          <a:noFill/>
          <a:ln w="12700">
            <a:noFill/>
            <a:miter lim="800000"/>
            <a:headEnd type="none" w="sm" len="sm"/>
            <a:tailEnd type="none" w="sm" len="sm"/>
          </a:ln>
          <a:effectLst/>
        </p:spPr>
        <p:txBody>
          <a:bodyPr vert="horz" wrap="square" lIns="96616" tIns="48308" rIns="96616" bIns="48308" numCol="1" anchor="b" anchorCtr="0" compatLnSpc="1">
            <a:prstTxWarp prst="textNoShape">
              <a:avLst/>
            </a:prstTxWarp>
          </a:bodyPr>
          <a:lstStyle>
            <a:lvl1pPr eaLnBrk="0" hangingPunct="0">
              <a:defRPr sz="1300">
                <a:latin typeface="Times New Roman" pitchFamily="18" charset="0"/>
              </a:defRPr>
            </a:lvl1pPr>
          </a:lstStyle>
          <a:p>
            <a:endParaRPr lang="en-GB"/>
          </a:p>
        </p:txBody>
      </p:sp>
      <p:sp>
        <p:nvSpPr>
          <p:cNvPr id="17415" name="Rectangle 1031"/>
          <p:cNvSpPr>
            <a:spLocks noGrp="1" noChangeArrowheads="1"/>
          </p:cNvSpPr>
          <p:nvPr>
            <p:ph type="sldNum" sz="quarter" idx="5"/>
          </p:nvPr>
        </p:nvSpPr>
        <p:spPr bwMode="auto">
          <a:xfrm>
            <a:off x="3903132" y="9516906"/>
            <a:ext cx="2986619" cy="501807"/>
          </a:xfrm>
          <a:prstGeom prst="rect">
            <a:avLst/>
          </a:prstGeom>
          <a:noFill/>
          <a:ln w="12700">
            <a:noFill/>
            <a:miter lim="800000"/>
            <a:headEnd type="none" w="sm" len="sm"/>
            <a:tailEnd type="none" w="sm" len="sm"/>
          </a:ln>
          <a:effectLst/>
        </p:spPr>
        <p:txBody>
          <a:bodyPr vert="horz" wrap="square" lIns="96616" tIns="48308" rIns="96616" bIns="48308" numCol="1" anchor="b" anchorCtr="0" compatLnSpc="1">
            <a:prstTxWarp prst="textNoShape">
              <a:avLst/>
            </a:prstTxWarp>
          </a:bodyPr>
          <a:lstStyle>
            <a:lvl1pPr algn="r" eaLnBrk="0" hangingPunct="0">
              <a:defRPr sz="1300">
                <a:latin typeface="Times New Roman" pitchFamily="18" charset="0"/>
              </a:defRPr>
            </a:lvl1pPr>
          </a:lstStyle>
          <a:p>
            <a:fld id="{4749110B-D094-42CF-AED0-5D6F82CA8A5A}" type="slidenum">
              <a:rPr lang="en-GB"/>
              <a:pPr/>
              <a:t>‹#›</a:t>
            </a:fld>
            <a:endParaRPr lang="en-GB"/>
          </a:p>
        </p:txBody>
      </p:sp>
    </p:spTree>
    <p:extLst>
      <p:ext uri="{BB962C8B-B14F-4D97-AF65-F5344CB8AC3E}">
        <p14:creationId xmlns:p14="http://schemas.microsoft.com/office/powerpoint/2010/main" val="174449610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mn-ea"/>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mn-ea"/>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mn-ea"/>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mn-ea"/>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Bow wave effect?</a:t>
            </a:r>
          </a:p>
        </p:txBody>
      </p:sp>
      <p:sp>
        <p:nvSpPr>
          <p:cNvPr id="4" name="Slide Number Placeholder 3"/>
          <p:cNvSpPr>
            <a:spLocks noGrp="1"/>
          </p:cNvSpPr>
          <p:nvPr>
            <p:ph type="sldNum" sz="quarter" idx="10"/>
          </p:nvPr>
        </p:nvSpPr>
        <p:spPr/>
        <p:txBody>
          <a:bodyPr/>
          <a:lstStyle/>
          <a:p>
            <a:fld id="{4749110B-D094-42CF-AED0-5D6F82CA8A5A}" type="slidenum">
              <a:rPr lang="en-GB" smtClean="0"/>
              <a:pPr/>
              <a:t>7</a:t>
            </a:fld>
            <a:endParaRPr lang="en-GB"/>
          </a:p>
        </p:txBody>
      </p:sp>
    </p:spTree>
    <p:extLst>
      <p:ext uri="{BB962C8B-B14F-4D97-AF65-F5344CB8AC3E}">
        <p14:creationId xmlns:p14="http://schemas.microsoft.com/office/powerpoint/2010/main" val="827497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0B73B6EE-C748-4052-9875-31FCDE38FED4}" type="slidenum">
              <a:rPr lang="en-GB"/>
              <a:pPr/>
              <a:t>16</a:t>
            </a:fld>
            <a:endParaRPr lang="en-GB"/>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r>
              <a:rPr lang="en-GB" dirty="0"/>
              <a:t>Rime ice on leading edge. If it flows back it is what type of icing?</a:t>
            </a:r>
          </a:p>
        </p:txBody>
      </p:sp>
    </p:spTree>
    <p:extLst>
      <p:ext uri="{BB962C8B-B14F-4D97-AF65-F5344CB8AC3E}">
        <p14:creationId xmlns:p14="http://schemas.microsoft.com/office/powerpoint/2010/main" val="3806802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Large supercooled droplets.</a:t>
            </a:r>
          </a:p>
        </p:txBody>
      </p:sp>
      <p:sp>
        <p:nvSpPr>
          <p:cNvPr id="4" name="Slide Number Placeholder 3"/>
          <p:cNvSpPr>
            <a:spLocks noGrp="1"/>
          </p:cNvSpPr>
          <p:nvPr>
            <p:ph type="sldNum" sz="quarter" idx="10"/>
          </p:nvPr>
        </p:nvSpPr>
        <p:spPr/>
        <p:txBody>
          <a:bodyPr/>
          <a:lstStyle/>
          <a:p>
            <a:fld id="{4749110B-D094-42CF-AED0-5D6F82CA8A5A}" type="slidenum">
              <a:rPr lang="en-GB" smtClean="0"/>
              <a:pPr/>
              <a:t>8</a:t>
            </a:fld>
            <a:endParaRPr lang="en-GB"/>
          </a:p>
        </p:txBody>
      </p:sp>
    </p:spTree>
    <p:extLst>
      <p:ext uri="{BB962C8B-B14F-4D97-AF65-F5344CB8AC3E}">
        <p14:creationId xmlns:p14="http://schemas.microsoft.com/office/powerpoint/2010/main" val="1131944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Small supercooled water droplets.</a:t>
            </a:r>
          </a:p>
        </p:txBody>
      </p:sp>
      <p:sp>
        <p:nvSpPr>
          <p:cNvPr id="4" name="Slide Number Placeholder 3"/>
          <p:cNvSpPr>
            <a:spLocks noGrp="1"/>
          </p:cNvSpPr>
          <p:nvPr>
            <p:ph type="sldNum" sz="quarter" idx="10"/>
          </p:nvPr>
        </p:nvSpPr>
        <p:spPr/>
        <p:txBody>
          <a:bodyPr/>
          <a:lstStyle/>
          <a:p>
            <a:fld id="{4749110B-D094-42CF-AED0-5D6F82CA8A5A}" type="slidenum">
              <a:rPr lang="en-GB" smtClean="0"/>
              <a:pPr/>
              <a:t>9</a:t>
            </a:fld>
            <a:endParaRPr lang="en-GB"/>
          </a:p>
        </p:txBody>
      </p:sp>
    </p:spTree>
    <p:extLst>
      <p:ext uri="{BB962C8B-B14F-4D97-AF65-F5344CB8AC3E}">
        <p14:creationId xmlns:p14="http://schemas.microsoft.com/office/powerpoint/2010/main" val="3722295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Rime ice at front – glazed or clear ice at back.</a:t>
            </a:r>
          </a:p>
          <a:p>
            <a:endParaRPr lang="en-GB" dirty="0"/>
          </a:p>
        </p:txBody>
      </p:sp>
      <p:sp>
        <p:nvSpPr>
          <p:cNvPr id="4" name="Slide Number Placeholder 3"/>
          <p:cNvSpPr>
            <a:spLocks noGrp="1"/>
          </p:cNvSpPr>
          <p:nvPr>
            <p:ph type="sldNum" sz="quarter" idx="10"/>
          </p:nvPr>
        </p:nvSpPr>
        <p:spPr/>
        <p:txBody>
          <a:bodyPr/>
          <a:lstStyle/>
          <a:p>
            <a:fld id="{4749110B-D094-42CF-AED0-5D6F82CA8A5A}" type="slidenum">
              <a:rPr lang="en-GB" smtClean="0"/>
              <a:pPr/>
              <a:t>10</a:t>
            </a:fld>
            <a:endParaRPr lang="en-GB"/>
          </a:p>
        </p:txBody>
      </p:sp>
    </p:spTree>
    <p:extLst>
      <p:ext uri="{BB962C8B-B14F-4D97-AF65-F5344CB8AC3E}">
        <p14:creationId xmlns:p14="http://schemas.microsoft.com/office/powerpoint/2010/main" val="673080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Rare in UK.</a:t>
            </a:r>
          </a:p>
        </p:txBody>
      </p:sp>
      <p:sp>
        <p:nvSpPr>
          <p:cNvPr id="4" name="Slide Number Placeholder 3"/>
          <p:cNvSpPr>
            <a:spLocks noGrp="1"/>
          </p:cNvSpPr>
          <p:nvPr>
            <p:ph type="sldNum" sz="quarter" idx="10"/>
          </p:nvPr>
        </p:nvSpPr>
        <p:spPr/>
        <p:txBody>
          <a:bodyPr/>
          <a:lstStyle/>
          <a:p>
            <a:fld id="{4749110B-D094-42CF-AED0-5D6F82CA8A5A}" type="slidenum">
              <a:rPr lang="en-GB" smtClean="0"/>
              <a:pPr/>
              <a:t>11</a:t>
            </a:fld>
            <a:endParaRPr lang="en-GB"/>
          </a:p>
        </p:txBody>
      </p:sp>
    </p:spTree>
    <p:extLst>
      <p:ext uri="{BB962C8B-B14F-4D97-AF65-F5344CB8AC3E}">
        <p14:creationId xmlns:p14="http://schemas.microsoft.com/office/powerpoint/2010/main" val="774047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Temperature inversion. Below 3000 feet. West or east coast?</a:t>
            </a:r>
          </a:p>
        </p:txBody>
      </p:sp>
      <p:sp>
        <p:nvSpPr>
          <p:cNvPr id="4" name="Slide Number Placeholder 3"/>
          <p:cNvSpPr>
            <a:spLocks noGrp="1"/>
          </p:cNvSpPr>
          <p:nvPr>
            <p:ph type="sldNum" sz="quarter" idx="10"/>
          </p:nvPr>
        </p:nvSpPr>
        <p:spPr/>
        <p:txBody>
          <a:bodyPr/>
          <a:lstStyle/>
          <a:p>
            <a:fld id="{4749110B-D094-42CF-AED0-5D6F82CA8A5A}" type="slidenum">
              <a:rPr lang="en-GB" smtClean="0"/>
              <a:pPr/>
              <a:t>12</a:t>
            </a:fld>
            <a:endParaRPr lang="en-GB"/>
          </a:p>
        </p:txBody>
      </p:sp>
    </p:spTree>
    <p:extLst>
      <p:ext uri="{BB962C8B-B14F-4D97-AF65-F5344CB8AC3E}">
        <p14:creationId xmlns:p14="http://schemas.microsoft.com/office/powerpoint/2010/main" val="3207988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Airframe cools overnight.</a:t>
            </a:r>
          </a:p>
        </p:txBody>
      </p:sp>
      <p:sp>
        <p:nvSpPr>
          <p:cNvPr id="4" name="Slide Number Placeholder 3"/>
          <p:cNvSpPr>
            <a:spLocks noGrp="1"/>
          </p:cNvSpPr>
          <p:nvPr>
            <p:ph type="sldNum" sz="quarter" idx="10"/>
          </p:nvPr>
        </p:nvSpPr>
        <p:spPr/>
        <p:txBody>
          <a:bodyPr/>
          <a:lstStyle/>
          <a:p>
            <a:fld id="{4749110B-D094-42CF-AED0-5D6F82CA8A5A}" type="slidenum">
              <a:rPr lang="en-GB" smtClean="0"/>
              <a:pPr/>
              <a:t>13</a:t>
            </a:fld>
            <a:endParaRPr lang="en-GB"/>
          </a:p>
        </p:txBody>
      </p:sp>
    </p:spTree>
    <p:extLst>
      <p:ext uri="{BB962C8B-B14F-4D97-AF65-F5344CB8AC3E}">
        <p14:creationId xmlns:p14="http://schemas.microsoft.com/office/powerpoint/2010/main" val="1726528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do you clear windscreen icing?</a:t>
            </a:r>
          </a:p>
        </p:txBody>
      </p:sp>
      <p:sp>
        <p:nvSpPr>
          <p:cNvPr id="4" name="Slide Number Placeholder 3"/>
          <p:cNvSpPr>
            <a:spLocks noGrp="1"/>
          </p:cNvSpPr>
          <p:nvPr>
            <p:ph type="sldNum" sz="quarter" idx="10"/>
          </p:nvPr>
        </p:nvSpPr>
        <p:spPr/>
        <p:txBody>
          <a:bodyPr/>
          <a:lstStyle/>
          <a:p>
            <a:fld id="{4749110B-D094-42CF-AED0-5D6F82CA8A5A}" type="slidenum">
              <a:rPr lang="en-GB" smtClean="0"/>
              <a:pPr/>
              <a:t>14</a:t>
            </a:fld>
            <a:endParaRPr lang="en-GB"/>
          </a:p>
        </p:txBody>
      </p:sp>
    </p:spTree>
    <p:extLst>
      <p:ext uri="{BB962C8B-B14F-4D97-AF65-F5344CB8AC3E}">
        <p14:creationId xmlns:p14="http://schemas.microsoft.com/office/powerpoint/2010/main" val="1326487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FD2BFE24-A866-4146-8321-90FC3CC55A0B}" type="slidenum">
              <a:rPr lang="en-GB"/>
              <a:pPr/>
              <a:t>15</a:t>
            </a:fld>
            <a:endParaRPr lang="en-GB"/>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r>
              <a:rPr lang="en-GB" dirty="0"/>
              <a:t>Twin Otter Supercooled Large Droplet Icing</a:t>
            </a:r>
          </a:p>
          <a:p>
            <a:endParaRPr lang="en-GB" dirty="0"/>
          </a:p>
        </p:txBody>
      </p:sp>
    </p:spTree>
    <p:extLst>
      <p:ext uri="{BB962C8B-B14F-4D97-AF65-F5344CB8AC3E}">
        <p14:creationId xmlns:p14="http://schemas.microsoft.com/office/powerpoint/2010/main" val="3463983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Title Slide">
    <p:spTree>
      <p:nvGrpSpPr>
        <p:cNvPr id="1" name=""/>
        <p:cNvGrpSpPr/>
        <p:nvPr/>
      </p:nvGrpSpPr>
      <p:grpSpPr>
        <a:xfrm>
          <a:off x="0" y="0"/>
          <a:ext cx="0" cy="0"/>
          <a:chOff x="0" y="0"/>
          <a:chExt cx="0" cy="0"/>
        </a:xfrm>
      </p:grpSpPr>
      <p:sp>
        <p:nvSpPr>
          <p:cNvPr id="64514"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GB"/>
              <a:t>Click to edit Master title style</a:t>
            </a:r>
          </a:p>
        </p:txBody>
      </p:sp>
      <p:sp>
        <p:nvSpPr>
          <p:cNvPr id="64515"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GB"/>
              <a:t>Click to edit Master subtitle style</a:t>
            </a:r>
          </a:p>
        </p:txBody>
      </p:sp>
      <p:sp>
        <p:nvSpPr>
          <p:cNvPr id="64516"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endParaRPr lang="en-GB"/>
          </a:p>
        </p:txBody>
      </p:sp>
      <p:sp>
        <p:nvSpPr>
          <p:cNvPr id="64517" name="Rectangle 5"/>
          <p:cNvSpPr>
            <a:spLocks noGrp="1" noChangeArrowheads="1"/>
          </p:cNvSpPr>
          <p:nvPr>
            <p:ph type="ftr" sz="quarter" idx="3"/>
          </p:nvPr>
        </p:nvSpPr>
        <p:spPr/>
        <p:txBody>
          <a:bodyPr/>
          <a:lstStyle>
            <a:lvl1pPr>
              <a:defRPr/>
            </a:lvl1pPr>
          </a:lstStyle>
          <a:p>
            <a:r>
              <a:rPr lang="en-GB"/>
              <a:t>Wellesbourne Mountford</a:t>
            </a:r>
          </a:p>
        </p:txBody>
      </p:sp>
      <p:sp>
        <p:nvSpPr>
          <p:cNvPr id="64518" name="Rectangle 6"/>
          <p:cNvSpPr>
            <a:spLocks noGrp="1" noChangeArrowheads="1"/>
          </p:cNvSpPr>
          <p:nvPr>
            <p:ph type="sldNum" sz="quarter" idx="4"/>
          </p:nvPr>
        </p:nvSpPr>
        <p:spPr/>
        <p:txBody>
          <a:bodyPr/>
          <a:lstStyle>
            <a:lvl1pPr>
              <a:defRPr/>
            </a:lvl1pPr>
          </a:lstStyle>
          <a:p>
            <a:fld id="{5922C169-2FF3-4954-9B76-919609BBE72B}" type="slidenum">
              <a:rPr lang="en-GB"/>
              <a:pPr/>
              <a:t>‹#›</a:t>
            </a:fld>
            <a:endParaRPr lang="en-GB"/>
          </a:p>
        </p:txBody>
      </p:sp>
      <p:sp>
        <p:nvSpPr>
          <p:cNvPr id="64519" name="Rectangle 7"/>
          <p:cNvSpPr>
            <a:spLocks noGrp="1" noChangeArrowheads="1"/>
          </p:cNvSpPr>
          <p:nvPr>
            <p:ph type="dt" sz="quarter" idx="2"/>
          </p:nvPr>
        </p:nvSpPr>
        <p:spPr/>
        <p:txBody>
          <a:bodyPr/>
          <a:lstStyle>
            <a:lvl1pPr>
              <a:defRPr/>
            </a:lvl1pPr>
          </a:lstStyle>
          <a:p>
            <a:r>
              <a:rPr lang="en-US"/>
              <a:t>13 June 2017</a:t>
            </a:r>
            <a:endParaRPr lang="en-GB" dirty="0"/>
          </a:p>
        </p:txBody>
      </p:sp>
    </p:spTree>
  </p:cSld>
  <p:clrMapOvr>
    <a:masterClrMapping/>
  </p:clrMapOvr>
  <p:transition spd="med" advTm="18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fade">
                                      <p:cBhvr>
                                        <p:cTn id="7" dur="1000"/>
                                        <p:tgtEl>
                                          <p:spTgt spid="64515">
                                            <p:txEl>
                                              <p:pRg st="0" end="0"/>
                                            </p:txEl>
                                          </p:spTgt>
                                        </p:tgtEl>
                                      </p:cBhvr>
                                    </p:animEffect>
                                    <p:anim calcmode="lin" valueType="num">
                                      <p:cBhvr>
                                        <p:cTn id="8" dur="1000" fill="hold"/>
                                        <p:tgtEl>
                                          <p:spTgt spid="645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451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p:tmplLst>
          <p:tmpl lvl="1">
            <p:tnLst>
              <p:par>
                <p:cTn presetID="42" presetClass="entr" presetSubtype="0" fill="hold" nodeType="clickEffect">
                  <p:stCondLst>
                    <p:cond delay="0"/>
                  </p:stCondLst>
                  <p:childTnLst>
                    <p:set>
                      <p:cBhvr>
                        <p:cTn dur="1" fill="hold">
                          <p:stCondLst>
                            <p:cond delay="0"/>
                          </p:stCondLst>
                        </p:cTn>
                        <p:tgtEl>
                          <p:spTgt spid="64515"/>
                        </p:tgtEl>
                        <p:attrNameLst>
                          <p:attrName>style.visibility</p:attrName>
                        </p:attrNameLst>
                      </p:cBhvr>
                      <p:to>
                        <p:strVal val="visible"/>
                      </p:to>
                    </p:set>
                    <p:animEffect transition="in" filter="fade">
                      <p:cBhvr>
                        <p:cTn dur="1000"/>
                        <p:tgtEl>
                          <p:spTgt spid="64515"/>
                        </p:tgtEl>
                      </p:cBhvr>
                    </p:animEffect>
                    <p:anim calcmode="lin" valueType="num">
                      <p:cBhvr>
                        <p:cTn dur="1000" fill="hold"/>
                        <p:tgtEl>
                          <p:spTgt spid="64515"/>
                        </p:tgtEl>
                        <p:attrNameLst>
                          <p:attrName>ppt_x</p:attrName>
                        </p:attrNameLst>
                      </p:cBhvr>
                      <p:tavLst>
                        <p:tav tm="0">
                          <p:val>
                            <p:strVal val="#ppt_x"/>
                          </p:val>
                        </p:tav>
                        <p:tav tm="100000">
                          <p:val>
                            <p:strVal val="#ppt_x"/>
                          </p:val>
                        </p:tav>
                      </p:tavLst>
                    </p:anim>
                    <p:anim calcmode="lin" valueType="num">
                      <p:cBhvr>
                        <p:cTn dur="1000" fill="hold"/>
                        <p:tgtEl>
                          <p:spTgt spid="6451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r>
              <a:rPr lang="en-US"/>
              <a:t>13 June 2017</a:t>
            </a:r>
            <a:endParaRPr lang="en-GB" dirty="0"/>
          </a:p>
        </p:txBody>
      </p:sp>
      <p:sp>
        <p:nvSpPr>
          <p:cNvPr id="5" name="Footer Placeholder 4"/>
          <p:cNvSpPr>
            <a:spLocks noGrp="1"/>
          </p:cNvSpPr>
          <p:nvPr>
            <p:ph type="ftr" sz="quarter" idx="11"/>
          </p:nvPr>
        </p:nvSpPr>
        <p:spPr/>
        <p:txBody>
          <a:bodyPr/>
          <a:lstStyle>
            <a:lvl1pPr>
              <a:defRPr/>
            </a:lvl1pPr>
          </a:lstStyle>
          <a:p>
            <a:r>
              <a:rPr lang="en-GB"/>
              <a:t>Wellesbourne Mountford</a:t>
            </a:r>
          </a:p>
        </p:txBody>
      </p:sp>
      <p:sp>
        <p:nvSpPr>
          <p:cNvPr id="6" name="Slide Number Placeholder 5"/>
          <p:cNvSpPr>
            <a:spLocks noGrp="1"/>
          </p:cNvSpPr>
          <p:nvPr>
            <p:ph type="sldNum" sz="quarter" idx="12"/>
          </p:nvPr>
        </p:nvSpPr>
        <p:spPr/>
        <p:txBody>
          <a:bodyPr/>
          <a:lstStyle>
            <a:lvl1pPr>
              <a:defRPr/>
            </a:lvl1pPr>
          </a:lstStyle>
          <a:p>
            <a:fld id="{465E3F18-1CD4-4584-9C6E-614ECF553383}" type="slidenum">
              <a:rPr lang="en-GB"/>
              <a:pPr/>
              <a:t>‹#›</a:t>
            </a:fld>
            <a:endParaRPr lang="en-GB"/>
          </a:p>
        </p:txBody>
      </p:sp>
    </p:spTree>
  </p:cSld>
  <p:clrMapOvr>
    <a:masterClrMapping/>
  </p:clrMapOvr>
  <p:transition spd="med" advTm="180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r>
              <a:rPr lang="en-US"/>
              <a:t>13 June 2017</a:t>
            </a:r>
            <a:endParaRPr lang="en-GB" dirty="0"/>
          </a:p>
        </p:txBody>
      </p:sp>
      <p:sp>
        <p:nvSpPr>
          <p:cNvPr id="5" name="Footer Placeholder 4"/>
          <p:cNvSpPr>
            <a:spLocks noGrp="1"/>
          </p:cNvSpPr>
          <p:nvPr>
            <p:ph type="ftr" sz="quarter" idx="11"/>
          </p:nvPr>
        </p:nvSpPr>
        <p:spPr/>
        <p:txBody>
          <a:bodyPr/>
          <a:lstStyle>
            <a:lvl1pPr>
              <a:defRPr/>
            </a:lvl1pPr>
          </a:lstStyle>
          <a:p>
            <a:r>
              <a:rPr lang="en-GB"/>
              <a:t>Wellesbourne Mountford</a:t>
            </a:r>
          </a:p>
        </p:txBody>
      </p:sp>
      <p:sp>
        <p:nvSpPr>
          <p:cNvPr id="6" name="Slide Number Placeholder 5"/>
          <p:cNvSpPr>
            <a:spLocks noGrp="1"/>
          </p:cNvSpPr>
          <p:nvPr>
            <p:ph type="sldNum" sz="quarter" idx="12"/>
          </p:nvPr>
        </p:nvSpPr>
        <p:spPr/>
        <p:txBody>
          <a:bodyPr/>
          <a:lstStyle>
            <a:lvl1pPr>
              <a:defRPr/>
            </a:lvl1pPr>
          </a:lstStyle>
          <a:p>
            <a:fld id="{D81B00D2-24FD-4E2F-929D-B5DB0B5FAF10}" type="slidenum">
              <a:rPr lang="en-GB"/>
              <a:pPr/>
              <a:t>‹#›</a:t>
            </a:fld>
            <a:endParaRPr lang="en-GB"/>
          </a:p>
        </p:txBody>
      </p:sp>
    </p:spTree>
  </p:cSld>
  <p:clrMapOvr>
    <a:masterClrMapping/>
  </p:clrMapOvr>
  <p:transition spd="med" advTm="180000"/>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r>
              <a:rPr lang="en-US"/>
              <a:t>13 June 2017</a:t>
            </a:r>
            <a:endParaRPr lang="en-GB" dirty="0"/>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GB"/>
              <a:t>Wellesbourne Mountford</a:t>
            </a: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CA9E52CE-2A09-4BBC-815F-662961086A1B}" type="slidenum">
              <a:rPr lang="en-GB"/>
              <a:pPr/>
              <a:t>‹#›</a:t>
            </a:fld>
            <a:endParaRPr lang="en-GB"/>
          </a:p>
        </p:txBody>
      </p:sp>
    </p:spTree>
  </p:cSld>
  <p:clrMapOvr>
    <a:masterClrMapping/>
  </p:clrMapOvr>
  <p:transition spd="med" advTm="180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r>
              <a:rPr lang="en-US"/>
              <a:t>13 June 2017</a:t>
            </a:r>
            <a:endParaRPr lang="en-GB" dirty="0"/>
          </a:p>
        </p:txBody>
      </p:sp>
      <p:sp>
        <p:nvSpPr>
          <p:cNvPr id="5" name="Footer Placeholder 4"/>
          <p:cNvSpPr>
            <a:spLocks noGrp="1"/>
          </p:cNvSpPr>
          <p:nvPr>
            <p:ph type="ftr" sz="quarter" idx="11"/>
          </p:nvPr>
        </p:nvSpPr>
        <p:spPr/>
        <p:txBody>
          <a:bodyPr/>
          <a:lstStyle>
            <a:lvl1pPr>
              <a:defRPr/>
            </a:lvl1pPr>
          </a:lstStyle>
          <a:p>
            <a:r>
              <a:rPr lang="en-GB"/>
              <a:t>Wellesbourne Mountford</a:t>
            </a:r>
          </a:p>
        </p:txBody>
      </p:sp>
      <p:sp>
        <p:nvSpPr>
          <p:cNvPr id="6" name="Slide Number Placeholder 5"/>
          <p:cNvSpPr>
            <a:spLocks noGrp="1"/>
          </p:cNvSpPr>
          <p:nvPr>
            <p:ph type="sldNum" sz="quarter" idx="12"/>
          </p:nvPr>
        </p:nvSpPr>
        <p:spPr/>
        <p:txBody>
          <a:bodyPr/>
          <a:lstStyle>
            <a:lvl1pPr>
              <a:defRPr/>
            </a:lvl1pPr>
          </a:lstStyle>
          <a:p>
            <a:fld id="{8190BA85-0134-41A0-B696-77F303CED6F6}" type="slidenum">
              <a:rPr lang="en-GB"/>
              <a:pPr/>
              <a:t>‹#›</a:t>
            </a:fld>
            <a:endParaRPr lang="en-GB"/>
          </a:p>
        </p:txBody>
      </p:sp>
    </p:spTree>
  </p:cSld>
  <p:clrMapOvr>
    <a:masterClrMapping/>
  </p:clrMapOvr>
  <p:transition spd="med" advTm="180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a:t>13 June 2017</a:t>
            </a:r>
            <a:endParaRPr lang="en-GB" dirty="0"/>
          </a:p>
        </p:txBody>
      </p:sp>
      <p:sp>
        <p:nvSpPr>
          <p:cNvPr id="5" name="Footer Placeholder 4"/>
          <p:cNvSpPr>
            <a:spLocks noGrp="1"/>
          </p:cNvSpPr>
          <p:nvPr>
            <p:ph type="ftr" sz="quarter" idx="11"/>
          </p:nvPr>
        </p:nvSpPr>
        <p:spPr/>
        <p:txBody>
          <a:bodyPr/>
          <a:lstStyle>
            <a:lvl1pPr>
              <a:defRPr/>
            </a:lvl1pPr>
          </a:lstStyle>
          <a:p>
            <a:r>
              <a:rPr lang="en-GB"/>
              <a:t>Wellesbourne Mountford</a:t>
            </a:r>
          </a:p>
        </p:txBody>
      </p:sp>
      <p:sp>
        <p:nvSpPr>
          <p:cNvPr id="6" name="Slide Number Placeholder 5"/>
          <p:cNvSpPr>
            <a:spLocks noGrp="1"/>
          </p:cNvSpPr>
          <p:nvPr>
            <p:ph type="sldNum" sz="quarter" idx="12"/>
          </p:nvPr>
        </p:nvSpPr>
        <p:spPr/>
        <p:txBody>
          <a:bodyPr/>
          <a:lstStyle>
            <a:lvl1pPr>
              <a:defRPr/>
            </a:lvl1pPr>
          </a:lstStyle>
          <a:p>
            <a:fld id="{4BBD2D87-F4BF-4C2E-B564-7F0114B0731A}" type="slidenum">
              <a:rPr lang="en-GB"/>
              <a:pPr/>
              <a:t>‹#›</a:t>
            </a:fld>
            <a:endParaRPr lang="en-GB"/>
          </a:p>
        </p:txBody>
      </p:sp>
    </p:spTree>
  </p:cSld>
  <p:clrMapOvr>
    <a:masterClrMapping/>
  </p:clrMapOvr>
  <p:transition spd="med" advTm="180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r>
              <a:rPr lang="en-US"/>
              <a:t>13 June 2017</a:t>
            </a:r>
            <a:endParaRPr lang="en-GB" dirty="0"/>
          </a:p>
        </p:txBody>
      </p:sp>
      <p:sp>
        <p:nvSpPr>
          <p:cNvPr id="6" name="Footer Placeholder 5"/>
          <p:cNvSpPr>
            <a:spLocks noGrp="1"/>
          </p:cNvSpPr>
          <p:nvPr>
            <p:ph type="ftr" sz="quarter" idx="11"/>
          </p:nvPr>
        </p:nvSpPr>
        <p:spPr/>
        <p:txBody>
          <a:bodyPr/>
          <a:lstStyle>
            <a:lvl1pPr>
              <a:defRPr/>
            </a:lvl1pPr>
          </a:lstStyle>
          <a:p>
            <a:r>
              <a:rPr lang="en-GB"/>
              <a:t>Wellesbourne Mountford</a:t>
            </a:r>
          </a:p>
        </p:txBody>
      </p:sp>
      <p:sp>
        <p:nvSpPr>
          <p:cNvPr id="7" name="Slide Number Placeholder 6"/>
          <p:cNvSpPr>
            <a:spLocks noGrp="1"/>
          </p:cNvSpPr>
          <p:nvPr>
            <p:ph type="sldNum" sz="quarter" idx="12"/>
          </p:nvPr>
        </p:nvSpPr>
        <p:spPr/>
        <p:txBody>
          <a:bodyPr/>
          <a:lstStyle>
            <a:lvl1pPr>
              <a:defRPr/>
            </a:lvl1pPr>
          </a:lstStyle>
          <a:p>
            <a:fld id="{B8C42192-E2A4-4477-A5FC-A3CE0A43EB10}" type="slidenum">
              <a:rPr lang="en-GB"/>
              <a:pPr/>
              <a:t>‹#›</a:t>
            </a:fld>
            <a:endParaRPr lang="en-GB"/>
          </a:p>
        </p:txBody>
      </p:sp>
    </p:spTree>
  </p:cSld>
  <p:clrMapOvr>
    <a:masterClrMapping/>
  </p:clrMapOvr>
  <p:transition spd="med" advTm="180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r>
              <a:rPr lang="en-US"/>
              <a:t>13 June 2017</a:t>
            </a:r>
            <a:endParaRPr lang="en-GB" dirty="0"/>
          </a:p>
        </p:txBody>
      </p:sp>
      <p:sp>
        <p:nvSpPr>
          <p:cNvPr id="8" name="Footer Placeholder 7"/>
          <p:cNvSpPr>
            <a:spLocks noGrp="1"/>
          </p:cNvSpPr>
          <p:nvPr>
            <p:ph type="ftr" sz="quarter" idx="11"/>
          </p:nvPr>
        </p:nvSpPr>
        <p:spPr/>
        <p:txBody>
          <a:bodyPr/>
          <a:lstStyle>
            <a:lvl1pPr>
              <a:defRPr/>
            </a:lvl1pPr>
          </a:lstStyle>
          <a:p>
            <a:r>
              <a:rPr lang="en-GB"/>
              <a:t>Wellesbourne Mountford</a:t>
            </a:r>
          </a:p>
        </p:txBody>
      </p:sp>
      <p:sp>
        <p:nvSpPr>
          <p:cNvPr id="9" name="Slide Number Placeholder 8"/>
          <p:cNvSpPr>
            <a:spLocks noGrp="1"/>
          </p:cNvSpPr>
          <p:nvPr>
            <p:ph type="sldNum" sz="quarter" idx="12"/>
          </p:nvPr>
        </p:nvSpPr>
        <p:spPr/>
        <p:txBody>
          <a:bodyPr/>
          <a:lstStyle>
            <a:lvl1pPr>
              <a:defRPr/>
            </a:lvl1pPr>
          </a:lstStyle>
          <a:p>
            <a:fld id="{AAC21099-E726-473E-9355-294BAC0F09C0}" type="slidenum">
              <a:rPr lang="en-GB"/>
              <a:pPr/>
              <a:t>‹#›</a:t>
            </a:fld>
            <a:endParaRPr lang="en-GB"/>
          </a:p>
        </p:txBody>
      </p:sp>
    </p:spTree>
  </p:cSld>
  <p:clrMapOvr>
    <a:masterClrMapping/>
  </p:clrMapOvr>
  <p:transition spd="med" advTm="180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r>
              <a:rPr lang="en-US"/>
              <a:t>13 June 2017</a:t>
            </a:r>
            <a:endParaRPr lang="en-GB" dirty="0"/>
          </a:p>
        </p:txBody>
      </p:sp>
      <p:sp>
        <p:nvSpPr>
          <p:cNvPr id="4" name="Footer Placeholder 3"/>
          <p:cNvSpPr>
            <a:spLocks noGrp="1"/>
          </p:cNvSpPr>
          <p:nvPr>
            <p:ph type="ftr" sz="quarter" idx="11"/>
          </p:nvPr>
        </p:nvSpPr>
        <p:spPr/>
        <p:txBody>
          <a:bodyPr/>
          <a:lstStyle>
            <a:lvl1pPr>
              <a:defRPr/>
            </a:lvl1pPr>
          </a:lstStyle>
          <a:p>
            <a:r>
              <a:rPr lang="en-GB"/>
              <a:t>Wellesbourne Mountford</a:t>
            </a:r>
          </a:p>
        </p:txBody>
      </p:sp>
      <p:sp>
        <p:nvSpPr>
          <p:cNvPr id="5" name="Slide Number Placeholder 4"/>
          <p:cNvSpPr>
            <a:spLocks noGrp="1"/>
          </p:cNvSpPr>
          <p:nvPr>
            <p:ph type="sldNum" sz="quarter" idx="12"/>
          </p:nvPr>
        </p:nvSpPr>
        <p:spPr/>
        <p:txBody>
          <a:bodyPr/>
          <a:lstStyle>
            <a:lvl1pPr>
              <a:defRPr/>
            </a:lvl1pPr>
          </a:lstStyle>
          <a:p>
            <a:fld id="{6DA59A12-EB29-4850-AF37-51E5CECDA978}" type="slidenum">
              <a:rPr lang="en-GB"/>
              <a:pPr/>
              <a:t>‹#›</a:t>
            </a:fld>
            <a:endParaRPr lang="en-GB"/>
          </a:p>
        </p:txBody>
      </p:sp>
    </p:spTree>
  </p:cSld>
  <p:clrMapOvr>
    <a:masterClrMapping/>
  </p:clrMapOvr>
  <p:transition spd="med" advTm="180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t>13 June 2017</a:t>
            </a:r>
            <a:endParaRPr lang="en-GB" dirty="0"/>
          </a:p>
        </p:txBody>
      </p:sp>
      <p:sp>
        <p:nvSpPr>
          <p:cNvPr id="3" name="Footer Placeholder 2"/>
          <p:cNvSpPr>
            <a:spLocks noGrp="1"/>
          </p:cNvSpPr>
          <p:nvPr>
            <p:ph type="ftr" sz="quarter" idx="11"/>
          </p:nvPr>
        </p:nvSpPr>
        <p:spPr/>
        <p:txBody>
          <a:bodyPr/>
          <a:lstStyle>
            <a:lvl1pPr>
              <a:defRPr/>
            </a:lvl1pPr>
          </a:lstStyle>
          <a:p>
            <a:r>
              <a:rPr lang="en-GB"/>
              <a:t>Wellesbourne Mountford</a:t>
            </a:r>
          </a:p>
        </p:txBody>
      </p:sp>
      <p:sp>
        <p:nvSpPr>
          <p:cNvPr id="4" name="Slide Number Placeholder 3"/>
          <p:cNvSpPr>
            <a:spLocks noGrp="1"/>
          </p:cNvSpPr>
          <p:nvPr>
            <p:ph type="sldNum" sz="quarter" idx="12"/>
          </p:nvPr>
        </p:nvSpPr>
        <p:spPr/>
        <p:txBody>
          <a:bodyPr/>
          <a:lstStyle>
            <a:lvl1pPr>
              <a:defRPr/>
            </a:lvl1pPr>
          </a:lstStyle>
          <a:p>
            <a:fld id="{8AE066A0-CA36-4E8F-B579-4A7FE86F1F83}" type="slidenum">
              <a:rPr lang="en-GB"/>
              <a:pPr/>
              <a:t>‹#›</a:t>
            </a:fld>
            <a:endParaRPr lang="en-GB"/>
          </a:p>
        </p:txBody>
      </p:sp>
    </p:spTree>
  </p:cSld>
  <p:clrMapOvr>
    <a:masterClrMapping/>
  </p:clrMapOvr>
  <p:transition spd="med" advTm="180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t>13 June 2017</a:t>
            </a:r>
            <a:endParaRPr lang="en-GB" dirty="0"/>
          </a:p>
        </p:txBody>
      </p:sp>
      <p:sp>
        <p:nvSpPr>
          <p:cNvPr id="6" name="Footer Placeholder 5"/>
          <p:cNvSpPr>
            <a:spLocks noGrp="1"/>
          </p:cNvSpPr>
          <p:nvPr>
            <p:ph type="ftr" sz="quarter" idx="11"/>
          </p:nvPr>
        </p:nvSpPr>
        <p:spPr/>
        <p:txBody>
          <a:bodyPr/>
          <a:lstStyle>
            <a:lvl1pPr>
              <a:defRPr/>
            </a:lvl1pPr>
          </a:lstStyle>
          <a:p>
            <a:r>
              <a:rPr lang="en-GB"/>
              <a:t>Wellesbourne Mountford</a:t>
            </a:r>
          </a:p>
        </p:txBody>
      </p:sp>
      <p:sp>
        <p:nvSpPr>
          <p:cNvPr id="7" name="Slide Number Placeholder 6"/>
          <p:cNvSpPr>
            <a:spLocks noGrp="1"/>
          </p:cNvSpPr>
          <p:nvPr>
            <p:ph type="sldNum" sz="quarter" idx="12"/>
          </p:nvPr>
        </p:nvSpPr>
        <p:spPr/>
        <p:txBody>
          <a:bodyPr/>
          <a:lstStyle>
            <a:lvl1pPr>
              <a:defRPr/>
            </a:lvl1pPr>
          </a:lstStyle>
          <a:p>
            <a:fld id="{E3666414-35FC-44E4-91F8-34FBB9DD379C}" type="slidenum">
              <a:rPr lang="en-GB"/>
              <a:pPr/>
              <a:t>‹#›</a:t>
            </a:fld>
            <a:endParaRPr lang="en-GB"/>
          </a:p>
        </p:txBody>
      </p:sp>
    </p:spTree>
  </p:cSld>
  <p:clrMapOvr>
    <a:masterClrMapping/>
  </p:clrMapOvr>
  <p:transition spd="med" advTm="180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t>13 June 2017</a:t>
            </a:r>
            <a:endParaRPr lang="en-GB" dirty="0"/>
          </a:p>
        </p:txBody>
      </p:sp>
      <p:sp>
        <p:nvSpPr>
          <p:cNvPr id="6" name="Footer Placeholder 5"/>
          <p:cNvSpPr>
            <a:spLocks noGrp="1"/>
          </p:cNvSpPr>
          <p:nvPr>
            <p:ph type="ftr" sz="quarter" idx="11"/>
          </p:nvPr>
        </p:nvSpPr>
        <p:spPr/>
        <p:txBody>
          <a:bodyPr/>
          <a:lstStyle>
            <a:lvl1pPr>
              <a:defRPr/>
            </a:lvl1pPr>
          </a:lstStyle>
          <a:p>
            <a:r>
              <a:rPr lang="en-GB"/>
              <a:t>Wellesbourne Mountford</a:t>
            </a:r>
          </a:p>
        </p:txBody>
      </p:sp>
      <p:sp>
        <p:nvSpPr>
          <p:cNvPr id="7" name="Slide Number Placeholder 6"/>
          <p:cNvSpPr>
            <a:spLocks noGrp="1"/>
          </p:cNvSpPr>
          <p:nvPr>
            <p:ph type="sldNum" sz="quarter" idx="12"/>
          </p:nvPr>
        </p:nvSpPr>
        <p:spPr/>
        <p:txBody>
          <a:bodyPr/>
          <a:lstStyle>
            <a:lvl1pPr>
              <a:defRPr/>
            </a:lvl1pPr>
          </a:lstStyle>
          <a:p>
            <a:fld id="{4E3FB32C-181A-4DE2-8FAC-6F0F73B202F1}" type="slidenum">
              <a:rPr lang="en-GB"/>
              <a:pPr/>
              <a:t>‹#›</a:t>
            </a:fld>
            <a:endParaRPr lang="en-GB"/>
          </a:p>
        </p:txBody>
      </p:sp>
    </p:spTree>
  </p:cSld>
  <p:clrMapOvr>
    <a:masterClrMapping/>
  </p:clrMapOvr>
  <p:transition spd="med" advTm="180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63491"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34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r>
              <a:rPr lang="en-US"/>
              <a:t>13 June 2017</a:t>
            </a:r>
            <a:endParaRPr lang="en-GB" dirty="0"/>
          </a:p>
        </p:txBody>
      </p:sp>
      <p:sp>
        <p:nvSpPr>
          <p:cNvPr id="634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r>
              <a:rPr lang="en-GB"/>
              <a:t>Wellesbourne Mountford</a:t>
            </a:r>
          </a:p>
        </p:txBody>
      </p:sp>
      <p:sp>
        <p:nvSpPr>
          <p:cNvPr id="634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fld id="{BD216D9A-B32E-4225-8375-28DD66A7F96B}" type="slidenum">
              <a:rPr lang="en-GB"/>
              <a:pPr/>
              <a:t>‹#›</a:t>
            </a:fld>
            <a:endParaRPr lang="en-GB"/>
          </a:p>
        </p:txBody>
      </p:sp>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spd="med" advTm="18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Effect transition="in" filter="fade">
                                      <p:cBhvr>
                                        <p:cTn id="7" dur="1000"/>
                                        <p:tgtEl>
                                          <p:spTgt spid="63491">
                                            <p:txEl>
                                              <p:pRg st="0" end="0"/>
                                            </p:txEl>
                                          </p:spTgt>
                                        </p:tgtEl>
                                      </p:cBhvr>
                                    </p:animEffect>
                                    <p:anim calcmode="lin" valueType="num">
                                      <p:cBhvr>
                                        <p:cTn id="8" dur="1000" fill="hold"/>
                                        <p:tgtEl>
                                          <p:spTgt spid="6349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349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3491">
                                            <p:txEl>
                                              <p:pRg st="1" end="1"/>
                                            </p:txEl>
                                          </p:spTgt>
                                        </p:tgtEl>
                                        <p:attrNameLst>
                                          <p:attrName>style.visibility</p:attrName>
                                        </p:attrNameLst>
                                      </p:cBhvr>
                                      <p:to>
                                        <p:strVal val="visible"/>
                                      </p:to>
                                    </p:set>
                                    <p:animEffect transition="in" filter="fade">
                                      <p:cBhvr>
                                        <p:cTn id="12" dur="1000"/>
                                        <p:tgtEl>
                                          <p:spTgt spid="63491">
                                            <p:txEl>
                                              <p:pRg st="1" end="1"/>
                                            </p:txEl>
                                          </p:spTgt>
                                        </p:tgtEl>
                                      </p:cBhvr>
                                    </p:animEffect>
                                    <p:anim calcmode="lin" valueType="num">
                                      <p:cBhvr>
                                        <p:cTn id="13" dur="1000" fill="hold"/>
                                        <p:tgtEl>
                                          <p:spTgt spid="6349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3491">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3491">
                                            <p:txEl>
                                              <p:pRg st="2" end="2"/>
                                            </p:txEl>
                                          </p:spTgt>
                                        </p:tgtEl>
                                        <p:attrNameLst>
                                          <p:attrName>style.visibility</p:attrName>
                                        </p:attrNameLst>
                                      </p:cBhvr>
                                      <p:to>
                                        <p:strVal val="visible"/>
                                      </p:to>
                                    </p:set>
                                    <p:animEffect transition="in" filter="fade">
                                      <p:cBhvr>
                                        <p:cTn id="17" dur="1000"/>
                                        <p:tgtEl>
                                          <p:spTgt spid="63491">
                                            <p:txEl>
                                              <p:pRg st="2" end="2"/>
                                            </p:txEl>
                                          </p:spTgt>
                                        </p:tgtEl>
                                      </p:cBhvr>
                                    </p:animEffect>
                                    <p:anim calcmode="lin" valueType="num">
                                      <p:cBhvr>
                                        <p:cTn id="18" dur="1000" fill="hold"/>
                                        <p:tgtEl>
                                          <p:spTgt spid="6349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3491">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3491">
                                            <p:txEl>
                                              <p:pRg st="3" end="3"/>
                                            </p:txEl>
                                          </p:spTgt>
                                        </p:tgtEl>
                                        <p:attrNameLst>
                                          <p:attrName>style.visibility</p:attrName>
                                        </p:attrNameLst>
                                      </p:cBhvr>
                                      <p:to>
                                        <p:strVal val="visible"/>
                                      </p:to>
                                    </p:set>
                                    <p:animEffect transition="in" filter="fade">
                                      <p:cBhvr>
                                        <p:cTn id="22" dur="1000"/>
                                        <p:tgtEl>
                                          <p:spTgt spid="63491">
                                            <p:txEl>
                                              <p:pRg st="3" end="3"/>
                                            </p:txEl>
                                          </p:spTgt>
                                        </p:tgtEl>
                                      </p:cBhvr>
                                    </p:animEffect>
                                    <p:anim calcmode="lin" valueType="num">
                                      <p:cBhvr>
                                        <p:cTn id="23" dur="1000" fill="hold"/>
                                        <p:tgtEl>
                                          <p:spTgt spid="63491">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63491">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3491">
                                            <p:txEl>
                                              <p:pRg st="4" end="4"/>
                                            </p:txEl>
                                          </p:spTgt>
                                        </p:tgtEl>
                                        <p:attrNameLst>
                                          <p:attrName>style.visibility</p:attrName>
                                        </p:attrNameLst>
                                      </p:cBhvr>
                                      <p:to>
                                        <p:strVal val="visible"/>
                                      </p:to>
                                    </p:set>
                                    <p:animEffect transition="in" filter="fade">
                                      <p:cBhvr>
                                        <p:cTn id="27" dur="1000"/>
                                        <p:tgtEl>
                                          <p:spTgt spid="63491">
                                            <p:txEl>
                                              <p:pRg st="4" end="4"/>
                                            </p:txEl>
                                          </p:spTgt>
                                        </p:tgtEl>
                                      </p:cBhvr>
                                    </p:animEffect>
                                    <p:anim calcmode="lin" valueType="num">
                                      <p:cBhvr>
                                        <p:cTn id="28" dur="1000" fill="hold"/>
                                        <p:tgtEl>
                                          <p:spTgt spid="63491">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6349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tmplLst>
          <p:tmpl lvl="1">
            <p:tnLst>
              <p:par>
                <p:cTn presetID="42" presetClass="entr" presetSubtype="0" fill="hold" nodeType="clickEffect">
                  <p:stCondLst>
                    <p:cond delay="0"/>
                  </p:stCondLst>
                  <p:childTnLst>
                    <p:set>
                      <p:cBhvr>
                        <p:cTn dur="1" fill="hold">
                          <p:stCondLst>
                            <p:cond delay="0"/>
                          </p:stCondLst>
                        </p:cTn>
                        <p:tgtEl>
                          <p:spTgt spid="63491"/>
                        </p:tgtEl>
                        <p:attrNameLst>
                          <p:attrName>style.visibility</p:attrName>
                        </p:attrNameLst>
                      </p:cBhvr>
                      <p:to>
                        <p:strVal val="visible"/>
                      </p:to>
                    </p:set>
                    <p:animEffect transition="in" filter="fade">
                      <p:cBhvr>
                        <p:cTn dur="1000"/>
                        <p:tgtEl>
                          <p:spTgt spid="63491"/>
                        </p:tgtEl>
                      </p:cBhvr>
                    </p:animEffect>
                    <p:anim calcmode="lin" valueType="num">
                      <p:cBhvr>
                        <p:cTn dur="1000" fill="hold"/>
                        <p:tgtEl>
                          <p:spTgt spid="63491"/>
                        </p:tgtEl>
                        <p:attrNameLst>
                          <p:attrName>ppt_x</p:attrName>
                        </p:attrNameLst>
                      </p:cBhvr>
                      <p:tavLst>
                        <p:tav tm="0">
                          <p:val>
                            <p:strVal val="#ppt_x"/>
                          </p:val>
                        </p:tav>
                        <p:tav tm="100000">
                          <p:val>
                            <p:strVal val="#ppt_x"/>
                          </p:val>
                        </p:tav>
                      </p:tavLst>
                    </p:anim>
                    <p:anim calcmode="lin" valueType="num">
                      <p:cBhvr>
                        <p:cTn dur="1000" fill="hold"/>
                        <p:tgtEl>
                          <p:spTgt spid="63491"/>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withEffect">
                  <p:stCondLst>
                    <p:cond delay="0"/>
                  </p:stCondLst>
                  <p:childTnLst>
                    <p:set>
                      <p:cBhvr>
                        <p:cTn dur="1" fill="hold">
                          <p:stCondLst>
                            <p:cond delay="0"/>
                          </p:stCondLst>
                        </p:cTn>
                        <p:tgtEl>
                          <p:spTgt spid="63491"/>
                        </p:tgtEl>
                        <p:attrNameLst>
                          <p:attrName>style.visibility</p:attrName>
                        </p:attrNameLst>
                      </p:cBhvr>
                      <p:to>
                        <p:strVal val="visible"/>
                      </p:to>
                    </p:set>
                    <p:animEffect transition="in" filter="fade">
                      <p:cBhvr>
                        <p:cTn dur="1000"/>
                        <p:tgtEl>
                          <p:spTgt spid="63491"/>
                        </p:tgtEl>
                      </p:cBhvr>
                    </p:animEffect>
                    <p:anim calcmode="lin" valueType="num">
                      <p:cBhvr>
                        <p:cTn dur="1000" fill="hold"/>
                        <p:tgtEl>
                          <p:spTgt spid="63491"/>
                        </p:tgtEl>
                        <p:attrNameLst>
                          <p:attrName>ppt_x</p:attrName>
                        </p:attrNameLst>
                      </p:cBhvr>
                      <p:tavLst>
                        <p:tav tm="0">
                          <p:val>
                            <p:strVal val="#ppt_x"/>
                          </p:val>
                        </p:tav>
                        <p:tav tm="100000">
                          <p:val>
                            <p:strVal val="#ppt_x"/>
                          </p:val>
                        </p:tav>
                      </p:tavLst>
                    </p:anim>
                    <p:anim calcmode="lin" valueType="num">
                      <p:cBhvr>
                        <p:cTn dur="1000" fill="hold"/>
                        <p:tgtEl>
                          <p:spTgt spid="63491"/>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withEffect">
                  <p:stCondLst>
                    <p:cond delay="0"/>
                  </p:stCondLst>
                  <p:childTnLst>
                    <p:set>
                      <p:cBhvr>
                        <p:cTn dur="1" fill="hold">
                          <p:stCondLst>
                            <p:cond delay="0"/>
                          </p:stCondLst>
                        </p:cTn>
                        <p:tgtEl>
                          <p:spTgt spid="63491"/>
                        </p:tgtEl>
                        <p:attrNameLst>
                          <p:attrName>style.visibility</p:attrName>
                        </p:attrNameLst>
                      </p:cBhvr>
                      <p:to>
                        <p:strVal val="visible"/>
                      </p:to>
                    </p:set>
                    <p:animEffect transition="in" filter="fade">
                      <p:cBhvr>
                        <p:cTn dur="1000"/>
                        <p:tgtEl>
                          <p:spTgt spid="63491"/>
                        </p:tgtEl>
                      </p:cBhvr>
                    </p:animEffect>
                    <p:anim calcmode="lin" valueType="num">
                      <p:cBhvr>
                        <p:cTn dur="1000" fill="hold"/>
                        <p:tgtEl>
                          <p:spTgt spid="63491"/>
                        </p:tgtEl>
                        <p:attrNameLst>
                          <p:attrName>ppt_x</p:attrName>
                        </p:attrNameLst>
                      </p:cBhvr>
                      <p:tavLst>
                        <p:tav tm="0">
                          <p:val>
                            <p:strVal val="#ppt_x"/>
                          </p:val>
                        </p:tav>
                        <p:tav tm="100000">
                          <p:val>
                            <p:strVal val="#ppt_x"/>
                          </p:val>
                        </p:tav>
                      </p:tavLst>
                    </p:anim>
                    <p:anim calcmode="lin" valueType="num">
                      <p:cBhvr>
                        <p:cTn dur="1000" fill="hold"/>
                        <p:tgtEl>
                          <p:spTgt spid="63491"/>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withEffect">
                  <p:stCondLst>
                    <p:cond delay="0"/>
                  </p:stCondLst>
                  <p:childTnLst>
                    <p:set>
                      <p:cBhvr>
                        <p:cTn dur="1" fill="hold">
                          <p:stCondLst>
                            <p:cond delay="0"/>
                          </p:stCondLst>
                        </p:cTn>
                        <p:tgtEl>
                          <p:spTgt spid="63491"/>
                        </p:tgtEl>
                        <p:attrNameLst>
                          <p:attrName>style.visibility</p:attrName>
                        </p:attrNameLst>
                      </p:cBhvr>
                      <p:to>
                        <p:strVal val="visible"/>
                      </p:to>
                    </p:set>
                    <p:animEffect transition="in" filter="fade">
                      <p:cBhvr>
                        <p:cTn dur="1000"/>
                        <p:tgtEl>
                          <p:spTgt spid="63491"/>
                        </p:tgtEl>
                      </p:cBhvr>
                    </p:animEffect>
                    <p:anim calcmode="lin" valueType="num">
                      <p:cBhvr>
                        <p:cTn dur="1000" fill="hold"/>
                        <p:tgtEl>
                          <p:spTgt spid="63491"/>
                        </p:tgtEl>
                        <p:attrNameLst>
                          <p:attrName>ppt_x</p:attrName>
                        </p:attrNameLst>
                      </p:cBhvr>
                      <p:tavLst>
                        <p:tav tm="0">
                          <p:val>
                            <p:strVal val="#ppt_x"/>
                          </p:val>
                        </p:tav>
                        <p:tav tm="100000">
                          <p:val>
                            <p:strVal val="#ppt_x"/>
                          </p:val>
                        </p:tav>
                      </p:tavLst>
                    </p:anim>
                    <p:anim calcmode="lin" valueType="num">
                      <p:cBhvr>
                        <p:cTn dur="1000" fill="hold"/>
                        <p:tgtEl>
                          <p:spTgt spid="63491"/>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withEffect">
                  <p:stCondLst>
                    <p:cond delay="0"/>
                  </p:stCondLst>
                  <p:childTnLst>
                    <p:set>
                      <p:cBhvr>
                        <p:cTn dur="1" fill="hold">
                          <p:stCondLst>
                            <p:cond delay="0"/>
                          </p:stCondLst>
                        </p:cTn>
                        <p:tgtEl>
                          <p:spTgt spid="63491"/>
                        </p:tgtEl>
                        <p:attrNameLst>
                          <p:attrName>style.visibility</p:attrName>
                        </p:attrNameLst>
                      </p:cBhvr>
                      <p:to>
                        <p:strVal val="visible"/>
                      </p:to>
                    </p:set>
                    <p:animEffect transition="in" filter="fade">
                      <p:cBhvr>
                        <p:cTn dur="1000"/>
                        <p:tgtEl>
                          <p:spTgt spid="63491"/>
                        </p:tgtEl>
                      </p:cBhvr>
                    </p:animEffect>
                    <p:anim calcmode="lin" valueType="num">
                      <p:cBhvr>
                        <p:cTn dur="1000" fill="hold"/>
                        <p:tgtEl>
                          <p:spTgt spid="63491"/>
                        </p:tgtEl>
                        <p:attrNameLst>
                          <p:attrName>ppt_x</p:attrName>
                        </p:attrNameLst>
                      </p:cBhvr>
                      <p:tavLst>
                        <p:tav tm="0">
                          <p:val>
                            <p:strVal val="#ppt_x"/>
                          </p:val>
                        </p:tav>
                        <p:tav tm="100000">
                          <p:val>
                            <p:strVal val="#ppt_x"/>
                          </p:val>
                        </p:tav>
                      </p:tavLst>
                    </p:anim>
                    <p:anim calcmode="lin" valueType="num">
                      <p:cBhvr>
                        <p:cTn dur="1000" fill="hold"/>
                        <p:tgtEl>
                          <p:spTgt spid="63491"/>
                        </p:tgtEl>
                        <p:attrNameLst>
                          <p:attrName>ppt_y</p:attrName>
                        </p:attrNameLst>
                      </p:cBhvr>
                      <p:tavLst>
                        <p:tav tm="0">
                          <p:val>
                            <p:strVal val="#ppt_y+.1"/>
                          </p:val>
                        </p:tav>
                        <p:tav tm="100000">
                          <p:val>
                            <p:strVal val="#ppt_y"/>
                          </p:val>
                        </p:tav>
                      </p:tavLst>
                    </p:anim>
                  </p:childTnLst>
                </p:cTn>
              </p:par>
            </p:tnLst>
          </p:tmpl>
        </p:tmplLst>
      </p:bldP>
    </p:bldLst>
  </p:timing>
  <p:hf hdr="0"/>
  <p:txStyles>
    <p:titleStyle>
      <a:lvl1pPr algn="l"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p:txBody>
          <a:bodyPr/>
          <a:lstStyle/>
          <a:p>
            <a:br>
              <a:rPr lang="en-GB" dirty="0"/>
            </a:br>
            <a:br>
              <a:rPr lang="en-GB" dirty="0"/>
            </a:br>
            <a:br>
              <a:rPr lang="en-GB" dirty="0"/>
            </a:br>
            <a:br>
              <a:rPr lang="en-GB" dirty="0"/>
            </a:br>
            <a:r>
              <a:rPr lang="en-GB" dirty="0"/>
              <a:t>Icing</a:t>
            </a:r>
          </a:p>
        </p:txBody>
      </p:sp>
      <p:sp>
        <p:nvSpPr>
          <p:cNvPr id="4101" name="Rectangle 5"/>
          <p:cNvSpPr>
            <a:spLocks noGrp="1" noChangeArrowheads="1"/>
          </p:cNvSpPr>
          <p:nvPr>
            <p:ph type="subTitle" idx="1"/>
          </p:nvPr>
        </p:nvSpPr>
        <p:spPr/>
        <p:txBody>
          <a:bodyPr/>
          <a:lstStyle/>
          <a:p>
            <a:r>
              <a:rPr lang="en-GB" dirty="0"/>
              <a:t>Factors affecting aeroplane performance</a:t>
            </a:r>
            <a:br>
              <a:rPr lang="en-GB" dirty="0"/>
            </a:br>
            <a:endParaRPr lang="en-GB" dirty="0"/>
          </a:p>
        </p:txBody>
      </p:sp>
      <p:sp>
        <p:nvSpPr>
          <p:cNvPr id="4" name="Rectangle 5"/>
          <p:cNvSpPr>
            <a:spLocks noGrp="1" noChangeArrowheads="1"/>
          </p:cNvSpPr>
          <p:nvPr>
            <p:ph type="ftr" sz="quarter" idx="3"/>
          </p:nvPr>
        </p:nvSpPr>
        <p:spPr/>
        <p:txBody>
          <a:bodyPr/>
          <a:lstStyle/>
          <a:p>
            <a:r>
              <a:rPr lang="en-GB"/>
              <a:t>Wellesbourne Mountford</a:t>
            </a:r>
            <a:endParaRPr lang="en-GB" dirty="0"/>
          </a:p>
        </p:txBody>
      </p:sp>
      <p:sp>
        <p:nvSpPr>
          <p:cNvPr id="5" name="Rectangle 6"/>
          <p:cNvSpPr>
            <a:spLocks noGrp="1" noChangeArrowheads="1"/>
          </p:cNvSpPr>
          <p:nvPr>
            <p:ph type="sldNum" sz="quarter" idx="4"/>
          </p:nvPr>
        </p:nvSpPr>
        <p:spPr/>
        <p:txBody>
          <a:bodyPr/>
          <a:lstStyle/>
          <a:p>
            <a:fld id="{8972EE36-0A46-4E38-9C33-FA46BEDD2516}" type="slidenum">
              <a:rPr lang="en-GB" smtClean="0"/>
              <a:pPr/>
              <a:t>1</a:t>
            </a:fld>
            <a:endParaRPr lang="en-GB"/>
          </a:p>
        </p:txBody>
      </p:sp>
      <p:sp>
        <p:nvSpPr>
          <p:cNvPr id="6" name="Rectangle 7"/>
          <p:cNvSpPr>
            <a:spLocks noGrp="1" noChangeArrowheads="1"/>
          </p:cNvSpPr>
          <p:nvPr>
            <p:ph type="dt" sz="quarter" idx="2"/>
          </p:nvPr>
        </p:nvSpPr>
        <p:spPr/>
        <p:txBody>
          <a:bodyPr/>
          <a:lstStyle/>
          <a:p>
            <a:r>
              <a:rPr lang="en-US"/>
              <a:t>13 June 2017</a:t>
            </a:r>
            <a:endParaRPr lang="en-US" dirty="0"/>
          </a:p>
        </p:txBody>
      </p:sp>
    </p:spTree>
  </p:cSld>
  <p:clrMapOvr>
    <a:masterClrMapping/>
  </p:clrMapOvr>
  <p:transition spd="med" advTm="180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13 June 2017</a:t>
            </a:r>
            <a:endParaRPr lang="en-GB" dirty="0"/>
          </a:p>
        </p:txBody>
      </p:sp>
      <p:sp>
        <p:nvSpPr>
          <p:cNvPr id="5" name="Footer Placeholder 4"/>
          <p:cNvSpPr>
            <a:spLocks noGrp="1"/>
          </p:cNvSpPr>
          <p:nvPr>
            <p:ph type="ftr" sz="quarter" idx="11"/>
          </p:nvPr>
        </p:nvSpPr>
        <p:spPr/>
        <p:txBody>
          <a:bodyPr/>
          <a:lstStyle/>
          <a:p>
            <a:r>
              <a:rPr lang="en-GB"/>
              <a:t>Wellesbourne Mountford</a:t>
            </a:r>
            <a:endParaRPr lang="en-GB" dirty="0"/>
          </a:p>
        </p:txBody>
      </p:sp>
      <p:sp>
        <p:nvSpPr>
          <p:cNvPr id="6" name="Slide Number Placeholder 5"/>
          <p:cNvSpPr>
            <a:spLocks noGrp="1"/>
          </p:cNvSpPr>
          <p:nvPr>
            <p:ph type="sldNum" sz="quarter" idx="12"/>
          </p:nvPr>
        </p:nvSpPr>
        <p:spPr/>
        <p:txBody>
          <a:bodyPr/>
          <a:lstStyle/>
          <a:p>
            <a:fld id="{BE1822ED-ECC3-4E21-8D1E-34132277E4A6}" type="slidenum">
              <a:rPr lang="en-GB"/>
              <a:pPr/>
              <a:t>10</a:t>
            </a:fld>
            <a:endParaRPr lang="en-GB"/>
          </a:p>
        </p:txBody>
      </p:sp>
      <p:sp>
        <p:nvSpPr>
          <p:cNvPr id="88066" name="Rectangle 2"/>
          <p:cNvSpPr>
            <a:spLocks noGrp="1" noChangeArrowheads="1"/>
          </p:cNvSpPr>
          <p:nvPr>
            <p:ph type="title"/>
          </p:nvPr>
        </p:nvSpPr>
        <p:spPr/>
        <p:txBody>
          <a:bodyPr/>
          <a:lstStyle/>
          <a:p>
            <a:r>
              <a:rPr lang="en-GB" dirty="0"/>
              <a:t>Droplet sizes.</a:t>
            </a:r>
          </a:p>
        </p:txBody>
      </p:sp>
      <p:pic>
        <p:nvPicPr>
          <p:cNvPr id="88067" name="Picture 3" descr="droplet"/>
          <p:cNvPicPr>
            <a:picLocks noGrp="1" noChangeAspect="1" noChangeArrowheads="1"/>
          </p:cNvPicPr>
          <p:nvPr>
            <p:ph idx="1"/>
          </p:nvPr>
        </p:nvPicPr>
        <p:blipFill>
          <a:blip r:embed="rId3" cstate="print"/>
          <a:srcRect/>
          <a:stretch>
            <a:fillRect/>
          </a:stretch>
        </p:blipFill>
        <p:spPr>
          <a:xfrm>
            <a:off x="0" y="97134"/>
            <a:ext cx="9144000" cy="6653507"/>
          </a:xfrm>
          <a:noFill/>
          <a:ln/>
        </p:spPr>
      </p:pic>
    </p:spTree>
    <p:extLst>
      <p:ext uri="{BB962C8B-B14F-4D97-AF65-F5344CB8AC3E}">
        <p14:creationId xmlns:p14="http://schemas.microsoft.com/office/powerpoint/2010/main" val="327406793"/>
      </p:ext>
    </p:extLst>
  </p:cSld>
  <p:clrMapOvr>
    <a:masterClrMapping/>
  </p:clrMapOvr>
  <p:transition spd="med" advTm="180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13 June 2017</a:t>
            </a:r>
            <a:endParaRPr lang="en-GB" dirty="0"/>
          </a:p>
        </p:txBody>
      </p:sp>
      <p:sp>
        <p:nvSpPr>
          <p:cNvPr id="5" name="Footer Placeholder 4"/>
          <p:cNvSpPr>
            <a:spLocks noGrp="1"/>
          </p:cNvSpPr>
          <p:nvPr>
            <p:ph type="ftr" sz="quarter" idx="11"/>
          </p:nvPr>
        </p:nvSpPr>
        <p:spPr/>
        <p:txBody>
          <a:bodyPr/>
          <a:lstStyle/>
          <a:p>
            <a:r>
              <a:rPr lang="en-GB"/>
              <a:t>Wellesbourne Mountford</a:t>
            </a:r>
            <a:endParaRPr lang="en-GB" dirty="0"/>
          </a:p>
        </p:txBody>
      </p:sp>
      <p:sp>
        <p:nvSpPr>
          <p:cNvPr id="6" name="Slide Number Placeholder 5"/>
          <p:cNvSpPr>
            <a:spLocks noGrp="1"/>
          </p:cNvSpPr>
          <p:nvPr>
            <p:ph type="sldNum" sz="quarter" idx="12"/>
          </p:nvPr>
        </p:nvSpPr>
        <p:spPr/>
        <p:txBody>
          <a:bodyPr/>
          <a:lstStyle/>
          <a:p>
            <a:fld id="{29AF4E5A-7C7B-4BA0-8506-254E63290D5A}" type="slidenum">
              <a:rPr lang="en-GB"/>
              <a:pPr/>
              <a:t>11</a:t>
            </a:fld>
            <a:endParaRPr lang="en-GB"/>
          </a:p>
        </p:txBody>
      </p:sp>
      <p:sp>
        <p:nvSpPr>
          <p:cNvPr id="25602" name="Rectangle 2"/>
          <p:cNvSpPr>
            <a:spLocks noGrp="1" noChangeArrowheads="1"/>
          </p:cNvSpPr>
          <p:nvPr>
            <p:ph type="title"/>
          </p:nvPr>
        </p:nvSpPr>
        <p:spPr>
          <a:xfrm>
            <a:off x="682625" y="304800"/>
            <a:ext cx="8080375" cy="914400"/>
          </a:xfrm>
        </p:spPr>
        <p:txBody>
          <a:bodyPr/>
          <a:lstStyle/>
          <a:p>
            <a:r>
              <a:rPr lang="en-GB"/>
              <a:t>Rain ice.</a:t>
            </a:r>
          </a:p>
        </p:txBody>
      </p:sp>
      <p:sp>
        <p:nvSpPr>
          <p:cNvPr id="25603" name="Rectangle 3"/>
          <p:cNvSpPr>
            <a:spLocks noGrp="1" noChangeArrowheads="1"/>
          </p:cNvSpPr>
          <p:nvPr>
            <p:ph type="body" idx="1"/>
          </p:nvPr>
        </p:nvSpPr>
        <p:spPr>
          <a:xfrm>
            <a:off x="682625" y="1524000"/>
            <a:ext cx="7772400" cy="4572000"/>
          </a:xfrm>
        </p:spPr>
        <p:txBody>
          <a:bodyPr/>
          <a:lstStyle/>
          <a:p>
            <a:pPr>
              <a:lnSpc>
                <a:spcPct val="80000"/>
              </a:lnSpc>
            </a:pPr>
            <a:r>
              <a:rPr lang="en-GB" sz="2800" dirty="0"/>
              <a:t>Rain ice occurs ahead of a warm or occluded front at low level during moderate to continuous rain at about 1 000 feet;</a:t>
            </a:r>
          </a:p>
          <a:p>
            <a:pPr>
              <a:lnSpc>
                <a:spcPct val="80000"/>
              </a:lnSpc>
            </a:pPr>
            <a:r>
              <a:rPr lang="en-GB" sz="2800" dirty="0"/>
              <a:t>It is rare in the UK, but common in Central Europe and North America. </a:t>
            </a:r>
          </a:p>
        </p:txBody>
      </p:sp>
    </p:spTree>
    <p:extLst>
      <p:ext uri="{BB962C8B-B14F-4D97-AF65-F5344CB8AC3E}">
        <p14:creationId xmlns:p14="http://schemas.microsoft.com/office/powerpoint/2010/main" val="2910097179"/>
      </p:ext>
    </p:extLst>
  </p:cSld>
  <p:clrMapOvr>
    <a:masterClrMapping/>
  </p:clrMapOvr>
  <p:transition spd="med" advTm="180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13 June 2017</a:t>
            </a:r>
            <a:endParaRPr lang="en-GB" dirty="0"/>
          </a:p>
        </p:txBody>
      </p:sp>
      <p:sp>
        <p:nvSpPr>
          <p:cNvPr id="7" name="Footer Placeholder 4"/>
          <p:cNvSpPr>
            <a:spLocks noGrp="1"/>
          </p:cNvSpPr>
          <p:nvPr>
            <p:ph type="ftr" sz="quarter" idx="11"/>
          </p:nvPr>
        </p:nvSpPr>
        <p:spPr/>
        <p:txBody>
          <a:bodyPr/>
          <a:lstStyle/>
          <a:p>
            <a:r>
              <a:rPr lang="en-GB"/>
              <a:t>Wellesbourne Mountford</a:t>
            </a:r>
            <a:endParaRPr lang="en-GB" dirty="0"/>
          </a:p>
        </p:txBody>
      </p:sp>
      <p:sp>
        <p:nvSpPr>
          <p:cNvPr id="8" name="Slide Number Placeholder 5"/>
          <p:cNvSpPr>
            <a:spLocks noGrp="1"/>
          </p:cNvSpPr>
          <p:nvPr>
            <p:ph type="sldNum" sz="quarter" idx="12"/>
          </p:nvPr>
        </p:nvSpPr>
        <p:spPr/>
        <p:txBody>
          <a:bodyPr/>
          <a:lstStyle/>
          <a:p>
            <a:fld id="{9BC57089-0968-4E05-BE71-FFCE7BA2EB88}" type="slidenum">
              <a:rPr lang="en-GB"/>
              <a:pPr/>
              <a:t>12</a:t>
            </a:fld>
            <a:endParaRPr lang="en-GB"/>
          </a:p>
        </p:txBody>
      </p:sp>
      <p:sp>
        <p:nvSpPr>
          <p:cNvPr id="133122" name="Rectangle 2"/>
          <p:cNvSpPr>
            <a:spLocks noGrp="1" noChangeArrowheads="1"/>
          </p:cNvSpPr>
          <p:nvPr>
            <p:ph type="title"/>
          </p:nvPr>
        </p:nvSpPr>
        <p:spPr/>
        <p:txBody>
          <a:bodyPr/>
          <a:lstStyle/>
          <a:p>
            <a:r>
              <a:rPr lang="en-GB"/>
              <a:t>Supercooled small droplet</a:t>
            </a:r>
            <a:endParaRPr lang="en-GB" dirty="0"/>
          </a:p>
        </p:txBody>
      </p:sp>
      <p:sp>
        <p:nvSpPr>
          <p:cNvPr id="133123" name="Rectangle 3"/>
          <p:cNvSpPr>
            <a:spLocks noGrp="1" noChangeArrowheads="1" noTextEdit="1"/>
          </p:cNvSpPr>
          <p:nvPr>
            <p:ph type="body" idx="1"/>
          </p:nvPr>
        </p:nvSpPr>
        <p:spPr/>
        <p:txBody>
          <a:bodyPr/>
          <a:lstStyle/>
          <a:p>
            <a:pPr>
              <a:buFontTx/>
              <a:buNone/>
            </a:pPr>
            <a:endParaRPr lang="en-US"/>
          </a:p>
        </p:txBody>
      </p:sp>
      <p:pic>
        <p:nvPicPr>
          <p:cNvPr id="133124" name="Picture 4" descr="melt_zr[1]"/>
          <p:cNvPicPr>
            <a:picLocks noChangeAspect="1" noChangeArrowheads="1" noCrop="1"/>
          </p:cNvPicPr>
          <p:nvPr/>
        </p:nvPicPr>
        <p:blipFill>
          <a:blip r:embed="rId3" cstate="print"/>
          <a:srcRect/>
          <a:stretch>
            <a:fillRect/>
          </a:stretch>
        </p:blipFill>
        <p:spPr bwMode="auto">
          <a:xfrm>
            <a:off x="7467600" y="1865666"/>
            <a:ext cx="1676400" cy="4992334"/>
          </a:xfrm>
          <a:prstGeom prst="rect">
            <a:avLst/>
          </a:prstGeom>
          <a:noFill/>
        </p:spPr>
      </p:pic>
      <p:pic>
        <p:nvPicPr>
          <p:cNvPr id="133125" name="Picture 5" descr="sldmech1[1]"/>
          <p:cNvPicPr>
            <a:picLocks noChangeAspect="1" noChangeArrowheads="1"/>
          </p:cNvPicPr>
          <p:nvPr/>
        </p:nvPicPr>
        <p:blipFill>
          <a:blip r:embed="rId4" cstate="print"/>
          <a:srcRect/>
          <a:stretch>
            <a:fillRect/>
          </a:stretch>
        </p:blipFill>
        <p:spPr bwMode="auto">
          <a:xfrm>
            <a:off x="0" y="1865666"/>
            <a:ext cx="7466452" cy="4992333"/>
          </a:xfrm>
          <a:prstGeom prst="rect">
            <a:avLst/>
          </a:prstGeom>
          <a:noFill/>
        </p:spPr>
      </p:pic>
    </p:spTree>
    <p:extLst>
      <p:ext uri="{BB962C8B-B14F-4D97-AF65-F5344CB8AC3E}">
        <p14:creationId xmlns:p14="http://schemas.microsoft.com/office/powerpoint/2010/main" val="2074211805"/>
      </p:ext>
    </p:extLst>
  </p:cSld>
  <p:clrMapOvr>
    <a:masterClrMapping/>
  </p:clrMapOvr>
  <p:transition spd="med" advTm="180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13 June 2017</a:t>
            </a:r>
            <a:endParaRPr lang="en-GB" dirty="0"/>
          </a:p>
        </p:txBody>
      </p:sp>
      <p:sp>
        <p:nvSpPr>
          <p:cNvPr id="5" name="Footer Placeholder 4"/>
          <p:cNvSpPr>
            <a:spLocks noGrp="1"/>
          </p:cNvSpPr>
          <p:nvPr>
            <p:ph type="ftr" sz="quarter" idx="11"/>
          </p:nvPr>
        </p:nvSpPr>
        <p:spPr/>
        <p:txBody>
          <a:bodyPr/>
          <a:lstStyle/>
          <a:p>
            <a:r>
              <a:rPr lang="en-GB"/>
              <a:t>Wellesbourne Mountford</a:t>
            </a:r>
            <a:endParaRPr lang="en-GB" dirty="0"/>
          </a:p>
        </p:txBody>
      </p:sp>
      <p:sp>
        <p:nvSpPr>
          <p:cNvPr id="6" name="Slide Number Placeholder 5"/>
          <p:cNvSpPr>
            <a:spLocks noGrp="1"/>
          </p:cNvSpPr>
          <p:nvPr>
            <p:ph type="sldNum" sz="quarter" idx="12"/>
          </p:nvPr>
        </p:nvSpPr>
        <p:spPr/>
        <p:txBody>
          <a:bodyPr/>
          <a:lstStyle/>
          <a:p>
            <a:fld id="{ED337964-1D42-44EE-9CFB-FD2901C22D1F}" type="slidenum">
              <a:rPr lang="en-GB"/>
              <a:pPr/>
              <a:t>13</a:t>
            </a:fld>
            <a:endParaRPr lang="en-GB"/>
          </a:p>
        </p:txBody>
      </p:sp>
      <p:sp>
        <p:nvSpPr>
          <p:cNvPr id="27650" name="Rectangle 2"/>
          <p:cNvSpPr>
            <a:spLocks noGrp="1" noChangeArrowheads="1"/>
          </p:cNvSpPr>
          <p:nvPr>
            <p:ph type="title"/>
          </p:nvPr>
        </p:nvSpPr>
        <p:spPr>
          <a:xfrm>
            <a:off x="682625" y="304800"/>
            <a:ext cx="8080375" cy="914400"/>
          </a:xfrm>
        </p:spPr>
        <p:txBody>
          <a:bodyPr/>
          <a:lstStyle/>
          <a:p>
            <a:r>
              <a:rPr lang="en-GB"/>
              <a:t>Hoar frost.</a:t>
            </a:r>
          </a:p>
        </p:txBody>
      </p:sp>
      <p:sp>
        <p:nvSpPr>
          <p:cNvPr id="27651" name="Rectangle 3"/>
          <p:cNvSpPr>
            <a:spLocks noGrp="1" noChangeArrowheads="1"/>
          </p:cNvSpPr>
          <p:nvPr>
            <p:ph type="body" idx="1"/>
          </p:nvPr>
        </p:nvSpPr>
        <p:spPr>
          <a:xfrm>
            <a:off x="682625" y="1524000"/>
            <a:ext cx="7772400" cy="4572000"/>
          </a:xfrm>
        </p:spPr>
        <p:txBody>
          <a:bodyPr/>
          <a:lstStyle/>
          <a:p>
            <a:pPr>
              <a:lnSpc>
                <a:spcPct val="80000"/>
              </a:lnSpc>
            </a:pPr>
            <a:r>
              <a:rPr lang="en-GB" dirty="0"/>
              <a:t>Hoar frost is a white crystal deposit which appears similar to frost on the ground;</a:t>
            </a:r>
          </a:p>
          <a:p>
            <a:pPr>
              <a:lnSpc>
                <a:spcPct val="80000"/>
              </a:lnSpc>
            </a:pPr>
            <a:r>
              <a:rPr lang="en-GB" dirty="0"/>
              <a:t>It forms when the airframe temperature is below 0</a:t>
            </a:r>
            <a:r>
              <a:rPr lang="en-GB" dirty="0">
                <a:cs typeface="Times New Roman" pitchFamily="18" charset="0"/>
              </a:rPr>
              <a:t>°C and when clear ambient air temperatures drop to saturation level;</a:t>
            </a:r>
          </a:p>
          <a:p>
            <a:pPr>
              <a:lnSpc>
                <a:spcPct val="80000"/>
              </a:lnSpc>
            </a:pPr>
            <a:r>
              <a:rPr lang="en-GB" dirty="0"/>
              <a:t>Water vapour in contact with the airframe is converted to ice crystals without becoming liquid i.e. sublimation;</a:t>
            </a:r>
          </a:p>
          <a:p>
            <a:pPr>
              <a:lnSpc>
                <a:spcPct val="80000"/>
              </a:lnSpc>
            </a:pPr>
            <a:r>
              <a:rPr lang="en-GB" dirty="0"/>
              <a:t>It must be cleared before take-off. </a:t>
            </a:r>
          </a:p>
        </p:txBody>
      </p:sp>
    </p:spTree>
    <p:extLst>
      <p:ext uri="{BB962C8B-B14F-4D97-AF65-F5344CB8AC3E}">
        <p14:creationId xmlns:p14="http://schemas.microsoft.com/office/powerpoint/2010/main" val="4145791111"/>
      </p:ext>
    </p:extLst>
  </p:cSld>
  <p:clrMapOvr>
    <a:masterClrMapping/>
  </p:clrMapOvr>
  <p:transition spd="med" advTm="180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n-US"/>
              <a:t>13 June 2017</a:t>
            </a:r>
            <a:endParaRPr lang="en-GB" dirty="0"/>
          </a:p>
        </p:txBody>
      </p:sp>
      <p:sp>
        <p:nvSpPr>
          <p:cNvPr id="5" name="Footer Placeholder 2"/>
          <p:cNvSpPr>
            <a:spLocks noGrp="1"/>
          </p:cNvSpPr>
          <p:nvPr>
            <p:ph type="ftr" sz="quarter" idx="11"/>
          </p:nvPr>
        </p:nvSpPr>
        <p:spPr/>
        <p:txBody>
          <a:bodyPr/>
          <a:lstStyle/>
          <a:p>
            <a:r>
              <a:rPr lang="en-GB"/>
              <a:t>Wellesbourne Mountford</a:t>
            </a:r>
            <a:endParaRPr lang="en-GB" dirty="0"/>
          </a:p>
        </p:txBody>
      </p:sp>
      <p:sp>
        <p:nvSpPr>
          <p:cNvPr id="6" name="Slide Number Placeholder 3"/>
          <p:cNvSpPr>
            <a:spLocks noGrp="1"/>
          </p:cNvSpPr>
          <p:nvPr>
            <p:ph type="sldNum" sz="quarter" idx="12"/>
          </p:nvPr>
        </p:nvSpPr>
        <p:spPr/>
        <p:txBody>
          <a:bodyPr/>
          <a:lstStyle/>
          <a:p>
            <a:fld id="{E3C4505C-7995-4CE8-A710-C6D4C965E7A0}" type="slidenum">
              <a:rPr lang="en-GB"/>
              <a:pPr/>
              <a:t>14</a:t>
            </a:fld>
            <a:endParaRPr lang="en-GB"/>
          </a:p>
        </p:txBody>
      </p:sp>
      <p:sp>
        <p:nvSpPr>
          <p:cNvPr id="67586" name="Rectangle 2"/>
          <p:cNvSpPr>
            <a:spLocks noGrp="1" noChangeArrowheads="1"/>
          </p:cNvSpPr>
          <p:nvPr>
            <p:ph type="title" idx="4294967295"/>
          </p:nvPr>
        </p:nvSpPr>
        <p:spPr>
          <a:xfrm>
            <a:off x="0" y="292100"/>
            <a:ext cx="8229600" cy="760413"/>
          </a:xfrm>
        </p:spPr>
        <p:txBody>
          <a:bodyPr/>
          <a:lstStyle/>
          <a:p>
            <a:r>
              <a:rPr lang="en-GB" sz="4000"/>
              <a:t>Windscreen icing. </a:t>
            </a:r>
          </a:p>
        </p:txBody>
      </p:sp>
      <p:pic>
        <p:nvPicPr>
          <p:cNvPr id="67588" name="Picture 4" descr="icecompass"/>
          <p:cNvPicPr>
            <a:picLocks noGrp="1" noChangeAspect="1" noChangeArrowheads="1"/>
          </p:cNvPicPr>
          <p:nvPr>
            <p:ph sz="half" idx="4294967295"/>
          </p:nvPr>
        </p:nvPicPr>
        <p:blipFill>
          <a:blip r:embed="rId3" cstate="print"/>
          <a:srcRect/>
          <a:stretch>
            <a:fillRect/>
          </a:stretch>
        </p:blipFill>
        <p:spPr>
          <a:xfrm>
            <a:off x="0" y="0"/>
            <a:ext cx="9144000" cy="6858000"/>
          </a:xfrm>
          <a:noFill/>
          <a:ln/>
        </p:spPr>
      </p:pic>
    </p:spTree>
    <p:extLst>
      <p:ext uri="{BB962C8B-B14F-4D97-AF65-F5344CB8AC3E}">
        <p14:creationId xmlns:p14="http://schemas.microsoft.com/office/powerpoint/2010/main" val="2478366326"/>
      </p:ext>
    </p:extLst>
  </p:cSld>
  <p:clrMapOvr>
    <a:masterClrMapping/>
  </p:clrMapOvr>
  <p:transition spd="med" advTm="180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13 June 2017</a:t>
            </a:r>
            <a:endParaRPr lang="en-GB" dirty="0"/>
          </a:p>
        </p:txBody>
      </p:sp>
      <p:sp>
        <p:nvSpPr>
          <p:cNvPr id="5" name="Footer Placeholder 4"/>
          <p:cNvSpPr>
            <a:spLocks noGrp="1"/>
          </p:cNvSpPr>
          <p:nvPr>
            <p:ph type="ftr" sz="quarter" idx="11"/>
          </p:nvPr>
        </p:nvSpPr>
        <p:spPr/>
        <p:txBody>
          <a:bodyPr/>
          <a:lstStyle/>
          <a:p>
            <a:r>
              <a:rPr lang="en-GB"/>
              <a:t>Wellesbourne Mountford</a:t>
            </a:r>
            <a:endParaRPr lang="en-GB" dirty="0"/>
          </a:p>
        </p:txBody>
      </p:sp>
      <p:sp>
        <p:nvSpPr>
          <p:cNvPr id="6" name="Slide Number Placeholder 5"/>
          <p:cNvSpPr>
            <a:spLocks noGrp="1"/>
          </p:cNvSpPr>
          <p:nvPr>
            <p:ph type="sldNum" sz="quarter" idx="12"/>
          </p:nvPr>
        </p:nvSpPr>
        <p:spPr/>
        <p:txBody>
          <a:bodyPr/>
          <a:lstStyle/>
          <a:p>
            <a:fld id="{09FF1F7F-B025-4E5E-A626-977B74B2ED44}" type="slidenum">
              <a:rPr lang="en-GB"/>
              <a:pPr/>
              <a:t>15</a:t>
            </a:fld>
            <a:endParaRPr lang="en-GB"/>
          </a:p>
        </p:txBody>
      </p:sp>
      <p:sp>
        <p:nvSpPr>
          <p:cNvPr id="92162" name="Rectangle 2"/>
          <p:cNvSpPr>
            <a:spLocks noGrp="1" noChangeArrowheads="1"/>
          </p:cNvSpPr>
          <p:nvPr>
            <p:ph type="title"/>
          </p:nvPr>
        </p:nvSpPr>
        <p:spPr/>
        <p:txBody>
          <a:bodyPr/>
          <a:lstStyle/>
          <a:p>
            <a:r>
              <a:rPr lang="en-GB" dirty="0"/>
              <a:t>Supercooled water droplets.</a:t>
            </a:r>
          </a:p>
        </p:txBody>
      </p:sp>
      <p:pic>
        <p:nvPicPr>
          <p:cNvPr id="92163" name="Picture 3" descr="nasa1sm"/>
          <p:cNvPicPr>
            <a:picLocks noGrp="1" noChangeAspect="1" noChangeArrowheads="1"/>
          </p:cNvPicPr>
          <p:nvPr>
            <p:ph idx="1"/>
          </p:nvPr>
        </p:nvPicPr>
        <p:blipFill>
          <a:blip r:embed="rId3" cstate="print"/>
          <a:stretch>
            <a:fillRect/>
          </a:stretch>
        </p:blipFill>
        <p:spPr>
          <a:xfrm>
            <a:off x="0" y="27384"/>
            <a:ext cx="9144000" cy="6858000"/>
          </a:xfrm>
          <a:ln/>
        </p:spPr>
      </p:pic>
    </p:spTree>
    <p:extLst>
      <p:ext uri="{BB962C8B-B14F-4D97-AF65-F5344CB8AC3E}">
        <p14:creationId xmlns:p14="http://schemas.microsoft.com/office/powerpoint/2010/main" val="738189629"/>
      </p:ext>
    </p:extLst>
  </p:cSld>
  <p:clrMapOvr>
    <a:masterClrMapping/>
  </p:clrMapOvr>
  <p:transition spd="med" advTm="180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a:t>13 June 2017</a:t>
            </a:r>
            <a:endParaRPr lang="en-GB" dirty="0"/>
          </a:p>
        </p:txBody>
      </p:sp>
      <p:sp>
        <p:nvSpPr>
          <p:cNvPr id="6" name="Footer Placeholder 5"/>
          <p:cNvSpPr>
            <a:spLocks noGrp="1"/>
          </p:cNvSpPr>
          <p:nvPr>
            <p:ph type="ftr" sz="quarter" idx="11"/>
          </p:nvPr>
        </p:nvSpPr>
        <p:spPr/>
        <p:txBody>
          <a:bodyPr/>
          <a:lstStyle/>
          <a:p>
            <a:r>
              <a:rPr lang="en-GB"/>
              <a:t>Wellesbourne Mountford</a:t>
            </a:r>
            <a:endParaRPr lang="en-GB" dirty="0"/>
          </a:p>
        </p:txBody>
      </p:sp>
      <p:sp>
        <p:nvSpPr>
          <p:cNvPr id="7" name="Slide Number Placeholder 6"/>
          <p:cNvSpPr>
            <a:spLocks noGrp="1"/>
          </p:cNvSpPr>
          <p:nvPr>
            <p:ph type="sldNum" sz="quarter" idx="12"/>
          </p:nvPr>
        </p:nvSpPr>
        <p:spPr/>
        <p:txBody>
          <a:bodyPr/>
          <a:lstStyle/>
          <a:p>
            <a:fld id="{A1543811-7A81-49FC-AD6A-D742D46C56CD}" type="slidenum">
              <a:rPr lang="en-GB"/>
              <a:pPr/>
              <a:t>16</a:t>
            </a:fld>
            <a:endParaRPr lang="en-GB"/>
          </a:p>
        </p:txBody>
      </p:sp>
      <p:sp>
        <p:nvSpPr>
          <p:cNvPr id="91138" name="Rectangle 2"/>
          <p:cNvSpPr>
            <a:spLocks noGrp="1" noChangeArrowheads="1"/>
          </p:cNvSpPr>
          <p:nvPr>
            <p:ph type="title"/>
          </p:nvPr>
        </p:nvSpPr>
        <p:spPr>
          <a:xfrm>
            <a:off x="457200" y="292100"/>
            <a:ext cx="8229600" cy="833438"/>
          </a:xfrm>
        </p:spPr>
        <p:txBody>
          <a:bodyPr/>
          <a:lstStyle/>
          <a:p>
            <a:r>
              <a:rPr lang="en-GB" dirty="0"/>
              <a:t>Iced Wing. </a:t>
            </a:r>
          </a:p>
        </p:txBody>
      </p:sp>
      <p:sp>
        <p:nvSpPr>
          <p:cNvPr id="91139" name="Rectangle 3"/>
          <p:cNvSpPr>
            <a:spLocks noGrp="1" noChangeArrowheads="1"/>
          </p:cNvSpPr>
          <p:nvPr>
            <p:ph type="body" sz="half" idx="1"/>
          </p:nvPr>
        </p:nvSpPr>
        <p:spPr/>
        <p:txBody>
          <a:bodyPr/>
          <a:lstStyle/>
          <a:p>
            <a:pPr>
              <a:lnSpc>
                <a:spcPct val="80000"/>
              </a:lnSpc>
              <a:buFontTx/>
              <a:buNone/>
            </a:pPr>
            <a:endParaRPr lang="en-US" sz="2800"/>
          </a:p>
        </p:txBody>
      </p:sp>
      <p:pic>
        <p:nvPicPr>
          <p:cNvPr id="91142" name="Picture 6" descr="icedwing"/>
          <p:cNvPicPr>
            <a:picLocks noGrp="1" noChangeAspect="1" noChangeArrowheads="1"/>
          </p:cNvPicPr>
          <p:nvPr>
            <p:ph sz="half" idx="2"/>
          </p:nvPr>
        </p:nvPicPr>
        <p:blipFill>
          <a:blip r:embed="rId3" cstate="print"/>
          <a:srcRect/>
          <a:stretch>
            <a:fillRect/>
          </a:stretch>
        </p:blipFill>
        <p:spPr>
          <a:xfrm>
            <a:off x="0" y="0"/>
            <a:ext cx="9144000" cy="7891463"/>
          </a:xfrm>
          <a:noFill/>
          <a:ln/>
        </p:spPr>
      </p:pic>
    </p:spTree>
    <p:extLst>
      <p:ext uri="{BB962C8B-B14F-4D97-AF65-F5344CB8AC3E}">
        <p14:creationId xmlns:p14="http://schemas.microsoft.com/office/powerpoint/2010/main" val="400938614"/>
      </p:ext>
    </p:extLst>
  </p:cSld>
  <p:clrMapOvr>
    <a:masterClrMapping/>
  </p:clrMapOvr>
  <p:transition spd="med" advTm="180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13 June 2017</a:t>
            </a:r>
            <a:endParaRPr lang="en-GB" dirty="0"/>
          </a:p>
        </p:txBody>
      </p:sp>
      <p:sp>
        <p:nvSpPr>
          <p:cNvPr id="5" name="Footer Placeholder 4"/>
          <p:cNvSpPr>
            <a:spLocks noGrp="1"/>
          </p:cNvSpPr>
          <p:nvPr>
            <p:ph type="ftr" sz="quarter" idx="11"/>
          </p:nvPr>
        </p:nvSpPr>
        <p:spPr/>
        <p:txBody>
          <a:bodyPr/>
          <a:lstStyle/>
          <a:p>
            <a:r>
              <a:rPr lang="en-GB"/>
              <a:t>Wellesbourne Mountford</a:t>
            </a:r>
            <a:endParaRPr lang="en-GB" dirty="0"/>
          </a:p>
        </p:txBody>
      </p:sp>
      <p:sp>
        <p:nvSpPr>
          <p:cNvPr id="6" name="Slide Number Placeholder 5"/>
          <p:cNvSpPr>
            <a:spLocks noGrp="1"/>
          </p:cNvSpPr>
          <p:nvPr>
            <p:ph type="sldNum" sz="quarter" idx="12"/>
          </p:nvPr>
        </p:nvSpPr>
        <p:spPr/>
        <p:txBody>
          <a:bodyPr/>
          <a:lstStyle/>
          <a:p>
            <a:fld id="{6602E561-C9FE-4878-A473-B2A165BC61A1}" type="slidenum">
              <a:rPr lang="en-GB"/>
              <a:pPr/>
              <a:t>17</a:t>
            </a:fld>
            <a:endParaRPr lang="en-GB"/>
          </a:p>
        </p:txBody>
      </p:sp>
      <p:sp>
        <p:nvSpPr>
          <p:cNvPr id="28674" name="Rectangle 2"/>
          <p:cNvSpPr>
            <a:spLocks noGrp="1" noChangeArrowheads="1"/>
          </p:cNvSpPr>
          <p:nvPr>
            <p:ph type="title"/>
          </p:nvPr>
        </p:nvSpPr>
        <p:spPr>
          <a:xfrm>
            <a:off x="682625" y="304800"/>
            <a:ext cx="8080375" cy="914400"/>
          </a:xfrm>
        </p:spPr>
        <p:txBody>
          <a:bodyPr/>
          <a:lstStyle/>
          <a:p>
            <a:r>
              <a:rPr lang="en-GB" dirty="0">
                <a:effectLst/>
              </a:rPr>
              <a:t>Severity of icing.</a:t>
            </a:r>
            <a:endParaRPr lang="en-GB" dirty="0"/>
          </a:p>
        </p:txBody>
      </p:sp>
      <p:sp>
        <p:nvSpPr>
          <p:cNvPr id="28675" name="Rectangle 3"/>
          <p:cNvSpPr>
            <a:spLocks noGrp="1" noChangeArrowheads="1"/>
          </p:cNvSpPr>
          <p:nvPr>
            <p:ph type="body" idx="1"/>
          </p:nvPr>
        </p:nvSpPr>
        <p:spPr>
          <a:xfrm>
            <a:off x="682625" y="1125538"/>
            <a:ext cx="7772400" cy="4970462"/>
          </a:xfrm>
        </p:spPr>
        <p:txBody>
          <a:bodyPr/>
          <a:lstStyle/>
          <a:p>
            <a:pPr marL="577850" indent="-577850"/>
            <a:r>
              <a:rPr lang="en-GB" sz="2800" dirty="0"/>
              <a:t>The size of the supercooled water droplet is dependent on the cloud type and temperature;</a:t>
            </a:r>
          </a:p>
          <a:p>
            <a:pPr marL="577850" indent="-577850"/>
            <a:r>
              <a:rPr lang="en-GB" sz="2800" dirty="0"/>
              <a:t>There is always a greater concentration of droplets at the base of the cloud where it is warmest</a:t>
            </a:r>
            <a:r>
              <a:rPr lang="en-GB" sz="2800" dirty="0">
                <a:cs typeface="Times New Roman" pitchFamily="18" charset="0"/>
              </a:rPr>
              <a:t>. Icing severity tends to be: Severe in Cu and Cb, moderate to severe in Ns and light to moderate in Sc;</a:t>
            </a:r>
            <a:endParaRPr lang="en-GB" sz="2800" dirty="0"/>
          </a:p>
          <a:p>
            <a:pPr marL="577850" indent="-577850"/>
            <a:r>
              <a:rPr lang="en-GB" sz="2800" dirty="0"/>
              <a:t>The orographic effect of a range of hills increases uplift in cloud producing a greater concentration and size of supercooled water droplet.  </a:t>
            </a:r>
          </a:p>
        </p:txBody>
      </p:sp>
    </p:spTree>
    <p:extLst>
      <p:ext uri="{BB962C8B-B14F-4D97-AF65-F5344CB8AC3E}">
        <p14:creationId xmlns:p14="http://schemas.microsoft.com/office/powerpoint/2010/main" val="2947299300"/>
      </p:ext>
    </p:extLst>
  </p:cSld>
  <p:clrMapOvr>
    <a:masterClrMapping/>
  </p:clrMapOvr>
  <p:transition spd="med" advTm="180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13 June 2017</a:t>
            </a:r>
            <a:endParaRPr lang="en-GB" dirty="0"/>
          </a:p>
        </p:txBody>
      </p:sp>
      <p:sp>
        <p:nvSpPr>
          <p:cNvPr id="5" name="Footer Placeholder 4"/>
          <p:cNvSpPr>
            <a:spLocks noGrp="1"/>
          </p:cNvSpPr>
          <p:nvPr>
            <p:ph type="ftr" sz="quarter" idx="11"/>
          </p:nvPr>
        </p:nvSpPr>
        <p:spPr/>
        <p:txBody>
          <a:bodyPr/>
          <a:lstStyle/>
          <a:p>
            <a:r>
              <a:rPr lang="en-GB"/>
              <a:t>Wellesbourne Mountford</a:t>
            </a:r>
            <a:endParaRPr lang="en-GB" dirty="0"/>
          </a:p>
        </p:txBody>
      </p:sp>
      <p:sp>
        <p:nvSpPr>
          <p:cNvPr id="6" name="Slide Number Placeholder 5"/>
          <p:cNvSpPr>
            <a:spLocks noGrp="1"/>
          </p:cNvSpPr>
          <p:nvPr>
            <p:ph type="sldNum" sz="quarter" idx="12"/>
          </p:nvPr>
        </p:nvSpPr>
        <p:spPr/>
        <p:txBody>
          <a:bodyPr/>
          <a:lstStyle/>
          <a:p>
            <a:fld id="{003F4BE3-6935-464E-8677-B758239F4C10}" type="slidenum">
              <a:rPr lang="en-GB"/>
              <a:pPr/>
              <a:t>18</a:t>
            </a:fld>
            <a:endParaRPr lang="en-GB"/>
          </a:p>
        </p:txBody>
      </p:sp>
      <p:sp>
        <p:nvSpPr>
          <p:cNvPr id="29698" name="Rectangle 2"/>
          <p:cNvSpPr>
            <a:spLocks noGrp="1" noChangeArrowheads="1"/>
          </p:cNvSpPr>
          <p:nvPr>
            <p:ph type="title"/>
          </p:nvPr>
        </p:nvSpPr>
        <p:spPr>
          <a:xfrm>
            <a:off x="682625" y="304800"/>
            <a:ext cx="8080375" cy="914400"/>
          </a:xfrm>
        </p:spPr>
        <p:txBody>
          <a:bodyPr/>
          <a:lstStyle/>
          <a:p>
            <a:r>
              <a:rPr lang="en-GB" dirty="0">
                <a:effectLst/>
              </a:rPr>
              <a:t>Freezing Level.</a:t>
            </a:r>
            <a:endParaRPr lang="en-GB" dirty="0"/>
          </a:p>
        </p:txBody>
      </p:sp>
      <p:sp>
        <p:nvSpPr>
          <p:cNvPr id="29699" name="Rectangle 3"/>
          <p:cNvSpPr>
            <a:spLocks noGrp="1" noChangeArrowheads="1"/>
          </p:cNvSpPr>
          <p:nvPr>
            <p:ph type="body" idx="1"/>
          </p:nvPr>
        </p:nvSpPr>
        <p:spPr>
          <a:xfrm>
            <a:off x="682625" y="1337717"/>
            <a:ext cx="7772400" cy="4827587"/>
          </a:xfrm>
        </p:spPr>
        <p:txBody>
          <a:bodyPr/>
          <a:lstStyle/>
          <a:p>
            <a:pPr marL="577850" indent="-577850"/>
            <a:r>
              <a:rPr lang="en-GB"/>
              <a:t>The height where the ambient temperature is zero is called the freezing level;</a:t>
            </a:r>
          </a:p>
          <a:p>
            <a:pPr marL="577850" indent="-577850"/>
            <a:r>
              <a:rPr lang="en-GB"/>
              <a:t>Given in area forecasts as the </a:t>
            </a:r>
            <a:r>
              <a:rPr lang="en-GB" b="1"/>
              <a:t>Zero degree isotherm;</a:t>
            </a:r>
            <a:endParaRPr lang="en-GB"/>
          </a:p>
          <a:p>
            <a:pPr marL="577850" indent="-577850"/>
            <a:r>
              <a:rPr lang="en-GB"/>
              <a:t>With an inversion two freezing levels are possible;</a:t>
            </a:r>
          </a:p>
          <a:p>
            <a:pPr marL="577850" indent="-577850"/>
            <a:r>
              <a:rPr lang="en-GB"/>
              <a:t>In the south of the UK the average freezing level in February is 3 000 feet. </a:t>
            </a:r>
          </a:p>
        </p:txBody>
      </p:sp>
    </p:spTree>
    <p:extLst>
      <p:ext uri="{BB962C8B-B14F-4D97-AF65-F5344CB8AC3E}">
        <p14:creationId xmlns:p14="http://schemas.microsoft.com/office/powerpoint/2010/main" val="4167672404"/>
      </p:ext>
    </p:extLst>
  </p:cSld>
  <p:clrMapOvr>
    <a:masterClrMapping/>
  </p:clrMapOvr>
  <p:transition spd="med" advTm="180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13 June 2017</a:t>
            </a:r>
            <a:endParaRPr lang="en-GB" dirty="0"/>
          </a:p>
        </p:txBody>
      </p:sp>
      <p:sp>
        <p:nvSpPr>
          <p:cNvPr id="5" name="Footer Placeholder 4"/>
          <p:cNvSpPr>
            <a:spLocks noGrp="1"/>
          </p:cNvSpPr>
          <p:nvPr>
            <p:ph type="ftr" sz="quarter" idx="11"/>
          </p:nvPr>
        </p:nvSpPr>
        <p:spPr/>
        <p:txBody>
          <a:bodyPr/>
          <a:lstStyle/>
          <a:p>
            <a:r>
              <a:rPr lang="en-GB"/>
              <a:t>Wellesbourne Mountford</a:t>
            </a:r>
            <a:endParaRPr lang="en-GB" dirty="0"/>
          </a:p>
        </p:txBody>
      </p:sp>
      <p:sp>
        <p:nvSpPr>
          <p:cNvPr id="6" name="Slide Number Placeholder 5"/>
          <p:cNvSpPr>
            <a:spLocks noGrp="1"/>
          </p:cNvSpPr>
          <p:nvPr>
            <p:ph type="sldNum" sz="quarter" idx="12"/>
          </p:nvPr>
        </p:nvSpPr>
        <p:spPr/>
        <p:txBody>
          <a:bodyPr/>
          <a:lstStyle/>
          <a:p>
            <a:fld id="{15A88DF7-819C-4DC8-B027-B35D4ECD2E44}" type="slidenum">
              <a:rPr lang="en-GB"/>
              <a:pPr/>
              <a:t>19</a:t>
            </a:fld>
            <a:endParaRPr lang="en-GB"/>
          </a:p>
        </p:txBody>
      </p:sp>
      <p:sp>
        <p:nvSpPr>
          <p:cNvPr id="30722" name="Rectangle 2"/>
          <p:cNvSpPr>
            <a:spLocks noGrp="1" noChangeArrowheads="1"/>
          </p:cNvSpPr>
          <p:nvPr>
            <p:ph type="title"/>
          </p:nvPr>
        </p:nvSpPr>
        <p:spPr>
          <a:xfrm>
            <a:off x="685800" y="304800"/>
            <a:ext cx="8080375" cy="914400"/>
          </a:xfrm>
        </p:spPr>
        <p:txBody>
          <a:bodyPr/>
          <a:lstStyle/>
          <a:p>
            <a:r>
              <a:rPr lang="en-GB" dirty="0">
                <a:effectLst/>
              </a:rPr>
              <a:t>Piston Engine Induction Icing.</a:t>
            </a:r>
            <a:endParaRPr lang="en-GB" dirty="0"/>
          </a:p>
        </p:txBody>
      </p:sp>
      <p:sp>
        <p:nvSpPr>
          <p:cNvPr id="30723" name="Rectangle 3"/>
          <p:cNvSpPr>
            <a:spLocks noGrp="1" noChangeArrowheads="1"/>
          </p:cNvSpPr>
          <p:nvPr>
            <p:ph type="body" idx="1"/>
          </p:nvPr>
        </p:nvSpPr>
        <p:spPr>
          <a:xfrm>
            <a:off x="682625" y="1196975"/>
            <a:ext cx="7772400" cy="4899025"/>
          </a:xfrm>
        </p:spPr>
        <p:txBody>
          <a:bodyPr/>
          <a:lstStyle/>
          <a:p>
            <a:pPr marL="577850" indent="-577850"/>
            <a:r>
              <a:rPr lang="en-GB" sz="2800" b="1" dirty="0"/>
              <a:t>Impact icing. </a:t>
            </a:r>
            <a:r>
              <a:rPr lang="en-GB" sz="2800" dirty="0"/>
              <a:t>Intake areas can be blocked by </a:t>
            </a:r>
            <a:r>
              <a:rPr lang="en-GB" sz="2800" b="1" dirty="0"/>
              <a:t>snow, pack snow</a:t>
            </a:r>
            <a:r>
              <a:rPr lang="en-GB" sz="2800" dirty="0"/>
              <a:t> or </a:t>
            </a:r>
            <a:r>
              <a:rPr lang="en-GB" sz="2800" b="1" dirty="0"/>
              <a:t>supercooled water droplets;</a:t>
            </a:r>
            <a:endParaRPr lang="en-GB" sz="2800" dirty="0"/>
          </a:p>
          <a:p>
            <a:pPr marL="577850" indent="-577850"/>
            <a:r>
              <a:rPr lang="en-GB" sz="2800" b="1" dirty="0"/>
              <a:t>Fuel icing. </a:t>
            </a:r>
            <a:r>
              <a:rPr lang="en-GB" sz="2800" dirty="0"/>
              <a:t>Water in fuel freezing in the bends of induction piping;</a:t>
            </a:r>
            <a:r>
              <a:rPr lang="en-GB" sz="2800" b="1" dirty="0"/>
              <a:t> </a:t>
            </a:r>
            <a:endParaRPr lang="en-GB" sz="2800" dirty="0"/>
          </a:p>
          <a:p>
            <a:pPr marL="577850" indent="-577850"/>
            <a:r>
              <a:rPr lang="en-GB" sz="2800" b="1" dirty="0"/>
              <a:t>Carburettor icing. </a:t>
            </a:r>
            <a:r>
              <a:rPr lang="en-GB" sz="2800" dirty="0"/>
              <a:t>This is caused by the sudden temperature drop as </a:t>
            </a:r>
            <a:r>
              <a:rPr lang="en-GB" sz="2800" b="1" dirty="0"/>
              <a:t>latent heat</a:t>
            </a:r>
            <a:r>
              <a:rPr lang="en-GB" sz="2800" dirty="0"/>
              <a:t> is absorbed when fuel evaporates and the temperature drop due to the </a:t>
            </a:r>
            <a:r>
              <a:rPr lang="en-GB" sz="2800" b="1" dirty="0"/>
              <a:t>adiabatic expansion</a:t>
            </a:r>
            <a:r>
              <a:rPr lang="en-GB" sz="2800" dirty="0"/>
              <a:t> of the air as it passes through the </a:t>
            </a:r>
            <a:r>
              <a:rPr lang="en-GB" sz="2800" dirty="0" err="1"/>
              <a:t>venturi</a:t>
            </a:r>
            <a:r>
              <a:rPr lang="en-GB" sz="2800" dirty="0"/>
              <a:t>. </a:t>
            </a:r>
          </a:p>
        </p:txBody>
      </p:sp>
    </p:spTree>
    <p:extLst>
      <p:ext uri="{BB962C8B-B14F-4D97-AF65-F5344CB8AC3E}">
        <p14:creationId xmlns:p14="http://schemas.microsoft.com/office/powerpoint/2010/main" val="3545201622"/>
      </p:ext>
    </p:extLst>
  </p:cSld>
  <p:clrMapOvr>
    <a:masterClrMapping/>
  </p:clrMapOvr>
  <p:transition spd="med" advTm="180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13 June 2017</a:t>
            </a:r>
            <a:endParaRPr lang="en-GB" dirty="0"/>
          </a:p>
        </p:txBody>
      </p:sp>
      <p:sp>
        <p:nvSpPr>
          <p:cNvPr id="5" name="Footer Placeholder 4"/>
          <p:cNvSpPr>
            <a:spLocks noGrp="1"/>
          </p:cNvSpPr>
          <p:nvPr>
            <p:ph type="ftr" sz="quarter" idx="11"/>
          </p:nvPr>
        </p:nvSpPr>
        <p:spPr/>
        <p:txBody>
          <a:bodyPr/>
          <a:lstStyle/>
          <a:p>
            <a:r>
              <a:rPr lang="en-GB"/>
              <a:t>Wellesbourne Mountford</a:t>
            </a:r>
            <a:endParaRPr lang="en-GB" dirty="0"/>
          </a:p>
        </p:txBody>
      </p:sp>
      <p:sp>
        <p:nvSpPr>
          <p:cNvPr id="6" name="Slide Number Placeholder 5"/>
          <p:cNvSpPr>
            <a:spLocks noGrp="1"/>
          </p:cNvSpPr>
          <p:nvPr>
            <p:ph type="sldNum" sz="quarter" idx="12"/>
          </p:nvPr>
        </p:nvSpPr>
        <p:spPr/>
        <p:txBody>
          <a:bodyPr/>
          <a:lstStyle/>
          <a:p>
            <a:fld id="{7F462593-3F98-4952-B198-594F5D090509}" type="slidenum">
              <a:rPr lang="en-GB"/>
              <a:pPr/>
              <a:t>2</a:t>
            </a:fld>
            <a:endParaRPr lang="en-GB" dirty="0"/>
          </a:p>
        </p:txBody>
      </p:sp>
      <p:sp>
        <p:nvSpPr>
          <p:cNvPr id="5124" name="Rectangle 4"/>
          <p:cNvSpPr>
            <a:spLocks noGrp="1" noChangeArrowheads="1"/>
          </p:cNvSpPr>
          <p:nvPr>
            <p:ph type="title"/>
          </p:nvPr>
        </p:nvSpPr>
        <p:spPr/>
        <p:txBody>
          <a:bodyPr/>
          <a:lstStyle/>
          <a:p>
            <a:r>
              <a:rPr lang="en-GB" dirty="0"/>
              <a:t>              </a:t>
            </a:r>
          </a:p>
        </p:txBody>
      </p:sp>
      <p:sp>
        <p:nvSpPr>
          <p:cNvPr id="5125" name="Rectangle 5"/>
          <p:cNvSpPr>
            <a:spLocks noGrp="1" noChangeArrowheads="1"/>
          </p:cNvSpPr>
          <p:nvPr>
            <p:ph type="body" idx="1"/>
          </p:nvPr>
        </p:nvSpPr>
        <p:spPr>
          <a:xfrm>
            <a:off x="467544" y="1052736"/>
            <a:ext cx="8229600" cy="4114800"/>
          </a:xfrm>
        </p:spPr>
        <p:txBody>
          <a:bodyPr/>
          <a:lstStyle/>
          <a:p>
            <a:r>
              <a:rPr lang="en-GB" dirty="0"/>
              <a:t>Types of icing, atmospheric conditions where it is encountered and engine induction icing</a:t>
            </a:r>
          </a:p>
          <a:p>
            <a:endParaRPr lang="en-GB" dirty="0"/>
          </a:p>
          <a:p>
            <a:r>
              <a:rPr lang="en-GB" dirty="0"/>
              <a:t>Applicable to Single and Multi Engine Piston aeroplanes.</a:t>
            </a:r>
          </a:p>
        </p:txBody>
      </p:sp>
    </p:spTree>
  </p:cSld>
  <p:clrMapOvr>
    <a:masterClrMapping/>
  </p:clrMapOvr>
  <p:transition spd="med" advTm="180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13 June 2017</a:t>
            </a:r>
            <a:endParaRPr lang="en-GB" dirty="0"/>
          </a:p>
        </p:txBody>
      </p:sp>
      <p:sp>
        <p:nvSpPr>
          <p:cNvPr id="5" name="Footer Placeholder 4"/>
          <p:cNvSpPr>
            <a:spLocks noGrp="1"/>
          </p:cNvSpPr>
          <p:nvPr>
            <p:ph type="ftr" sz="quarter" idx="11"/>
          </p:nvPr>
        </p:nvSpPr>
        <p:spPr/>
        <p:txBody>
          <a:bodyPr/>
          <a:lstStyle/>
          <a:p>
            <a:r>
              <a:rPr lang="en-GB"/>
              <a:t>Wellesbourne Mountford</a:t>
            </a:r>
            <a:endParaRPr lang="en-GB" dirty="0"/>
          </a:p>
        </p:txBody>
      </p:sp>
      <p:sp>
        <p:nvSpPr>
          <p:cNvPr id="6" name="Slide Number Placeholder 5"/>
          <p:cNvSpPr>
            <a:spLocks noGrp="1"/>
          </p:cNvSpPr>
          <p:nvPr>
            <p:ph type="sldNum" sz="quarter" idx="12"/>
          </p:nvPr>
        </p:nvSpPr>
        <p:spPr/>
        <p:txBody>
          <a:bodyPr/>
          <a:lstStyle/>
          <a:p>
            <a:fld id="{E73B6455-21E3-4561-949C-33A5192178B0}" type="slidenum">
              <a:rPr lang="en-GB"/>
              <a:pPr/>
              <a:t>20</a:t>
            </a:fld>
            <a:endParaRPr lang="en-GB"/>
          </a:p>
        </p:txBody>
      </p:sp>
      <p:sp>
        <p:nvSpPr>
          <p:cNvPr id="34818" name="Rectangle 2"/>
          <p:cNvSpPr>
            <a:spLocks noGrp="1" noChangeArrowheads="1"/>
          </p:cNvSpPr>
          <p:nvPr>
            <p:ph type="title"/>
          </p:nvPr>
        </p:nvSpPr>
        <p:spPr>
          <a:xfrm>
            <a:off x="685800" y="304800"/>
            <a:ext cx="8080375" cy="914400"/>
          </a:xfrm>
        </p:spPr>
        <p:txBody>
          <a:bodyPr/>
          <a:lstStyle/>
          <a:p>
            <a:r>
              <a:rPr lang="en-GB" dirty="0">
                <a:effectLst/>
              </a:rPr>
              <a:t>Piston Engine Induction Icing.</a:t>
            </a:r>
            <a:endParaRPr lang="en-GB" dirty="0"/>
          </a:p>
        </p:txBody>
      </p:sp>
      <p:pic>
        <p:nvPicPr>
          <p:cNvPr id="34820" name="Picture 4" descr="Induction Icing"/>
          <p:cNvPicPr>
            <a:picLocks noChangeAspect="1" noChangeArrowheads="1"/>
          </p:cNvPicPr>
          <p:nvPr/>
        </p:nvPicPr>
        <p:blipFill>
          <a:blip r:embed="rId2" cstate="print"/>
          <a:srcRect/>
          <a:stretch>
            <a:fillRect/>
          </a:stretch>
        </p:blipFill>
        <p:spPr bwMode="auto">
          <a:xfrm>
            <a:off x="0" y="0"/>
            <a:ext cx="9144000" cy="6927850"/>
          </a:xfrm>
          <a:prstGeom prst="rect">
            <a:avLst/>
          </a:prstGeom>
          <a:noFill/>
        </p:spPr>
      </p:pic>
    </p:spTree>
    <p:extLst>
      <p:ext uri="{BB962C8B-B14F-4D97-AF65-F5344CB8AC3E}">
        <p14:creationId xmlns:p14="http://schemas.microsoft.com/office/powerpoint/2010/main" val="1930234230"/>
      </p:ext>
    </p:extLst>
  </p:cSld>
  <p:clrMapOvr>
    <a:masterClrMapping/>
  </p:clrMapOvr>
  <p:transition spd="med" advTm="180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13 June 2017</a:t>
            </a:r>
            <a:endParaRPr lang="en-GB" dirty="0"/>
          </a:p>
        </p:txBody>
      </p:sp>
      <p:sp>
        <p:nvSpPr>
          <p:cNvPr id="5" name="Footer Placeholder 4"/>
          <p:cNvSpPr>
            <a:spLocks noGrp="1"/>
          </p:cNvSpPr>
          <p:nvPr>
            <p:ph type="ftr" sz="quarter" idx="11"/>
          </p:nvPr>
        </p:nvSpPr>
        <p:spPr/>
        <p:txBody>
          <a:bodyPr/>
          <a:lstStyle/>
          <a:p>
            <a:r>
              <a:rPr lang="en-GB"/>
              <a:t>Wellesbourne Mountford</a:t>
            </a:r>
            <a:endParaRPr lang="en-GB" dirty="0"/>
          </a:p>
        </p:txBody>
      </p:sp>
      <p:sp>
        <p:nvSpPr>
          <p:cNvPr id="6" name="Slide Number Placeholder 5"/>
          <p:cNvSpPr>
            <a:spLocks noGrp="1"/>
          </p:cNvSpPr>
          <p:nvPr>
            <p:ph type="sldNum" sz="quarter" idx="12"/>
          </p:nvPr>
        </p:nvSpPr>
        <p:spPr/>
        <p:txBody>
          <a:bodyPr/>
          <a:lstStyle/>
          <a:p>
            <a:fld id="{78FA7BB1-BDF4-4EAE-8789-A77D9F4EDDBE}" type="slidenum">
              <a:rPr lang="en-GB"/>
              <a:pPr/>
              <a:t>21</a:t>
            </a:fld>
            <a:endParaRPr lang="en-GB"/>
          </a:p>
        </p:txBody>
      </p:sp>
      <p:sp>
        <p:nvSpPr>
          <p:cNvPr id="32770" name="Rectangle 2"/>
          <p:cNvSpPr>
            <a:spLocks noGrp="1" noChangeArrowheads="1"/>
          </p:cNvSpPr>
          <p:nvPr>
            <p:ph type="title"/>
          </p:nvPr>
        </p:nvSpPr>
        <p:spPr>
          <a:xfrm>
            <a:off x="685800" y="304800"/>
            <a:ext cx="8080375" cy="914400"/>
          </a:xfrm>
        </p:spPr>
        <p:txBody>
          <a:bodyPr/>
          <a:lstStyle/>
          <a:p>
            <a:r>
              <a:rPr lang="en-GB" dirty="0">
                <a:effectLst/>
              </a:rPr>
              <a:t>Carburettor Icing Notes:</a:t>
            </a:r>
            <a:endParaRPr lang="en-GB" dirty="0"/>
          </a:p>
        </p:txBody>
      </p:sp>
      <p:sp>
        <p:nvSpPr>
          <p:cNvPr id="32771" name="Rectangle 3"/>
          <p:cNvSpPr>
            <a:spLocks noGrp="1" noChangeArrowheads="1"/>
          </p:cNvSpPr>
          <p:nvPr>
            <p:ph type="body" idx="1"/>
          </p:nvPr>
        </p:nvSpPr>
        <p:spPr>
          <a:xfrm>
            <a:off x="682625" y="1268413"/>
            <a:ext cx="7772400" cy="4827587"/>
          </a:xfrm>
        </p:spPr>
        <p:txBody>
          <a:bodyPr/>
          <a:lstStyle/>
          <a:p>
            <a:pPr marL="577850" indent="-577850"/>
            <a:r>
              <a:rPr lang="en-GB" sz="2800"/>
              <a:t>More common with</a:t>
            </a:r>
            <a:r>
              <a:rPr lang="en-GB" sz="2800" b="1"/>
              <a:t> Mogas;</a:t>
            </a:r>
            <a:endParaRPr lang="en-GB" sz="2800"/>
          </a:p>
          <a:p>
            <a:pPr marL="577850" indent="-577850"/>
            <a:r>
              <a:rPr lang="en-GB" sz="2800"/>
              <a:t>Greater problem with low power settings;</a:t>
            </a:r>
          </a:p>
          <a:p>
            <a:pPr marL="577850" indent="-577850"/>
            <a:r>
              <a:rPr lang="en-GB" sz="2800"/>
              <a:t>Occurs in </a:t>
            </a:r>
            <a:r>
              <a:rPr lang="en-GB" sz="2800" b="1"/>
              <a:t>clear air</a:t>
            </a:r>
            <a:r>
              <a:rPr lang="en-GB" sz="2800"/>
              <a:t>;</a:t>
            </a:r>
          </a:p>
          <a:p>
            <a:pPr marL="577850" indent="-577850"/>
            <a:r>
              <a:rPr lang="en-GB" sz="2800"/>
              <a:t>More of a hazard on </a:t>
            </a:r>
            <a:r>
              <a:rPr lang="en-GB" sz="2800" b="1"/>
              <a:t>warm, humid summer</a:t>
            </a:r>
            <a:r>
              <a:rPr lang="en-GB" sz="2800"/>
              <a:t> days;</a:t>
            </a:r>
          </a:p>
          <a:p>
            <a:pPr marL="577850" indent="-577850"/>
            <a:r>
              <a:rPr lang="en-GB" sz="2800"/>
              <a:t>High humidity indicators are: Wet ground, dew with light winds, poor visibility near water in mornings and evenings, flying below or between cloud layers, precipitation, fog, cloud and clear air just after fog has dispersed. </a:t>
            </a:r>
          </a:p>
        </p:txBody>
      </p:sp>
    </p:spTree>
    <p:extLst>
      <p:ext uri="{BB962C8B-B14F-4D97-AF65-F5344CB8AC3E}">
        <p14:creationId xmlns:p14="http://schemas.microsoft.com/office/powerpoint/2010/main" val="4197236582"/>
      </p:ext>
    </p:extLst>
  </p:cSld>
  <p:clrMapOvr>
    <a:masterClrMapping/>
  </p:clrMapOvr>
  <p:transition spd="med" advTm="180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13 June 2017</a:t>
            </a:r>
            <a:endParaRPr lang="en-GB" dirty="0"/>
          </a:p>
        </p:txBody>
      </p:sp>
      <p:sp>
        <p:nvSpPr>
          <p:cNvPr id="5" name="Footer Placeholder 4"/>
          <p:cNvSpPr>
            <a:spLocks noGrp="1"/>
          </p:cNvSpPr>
          <p:nvPr>
            <p:ph type="ftr" sz="quarter" idx="11"/>
          </p:nvPr>
        </p:nvSpPr>
        <p:spPr/>
        <p:txBody>
          <a:bodyPr/>
          <a:lstStyle/>
          <a:p>
            <a:r>
              <a:rPr lang="en-GB"/>
              <a:t>Wellesbourne Mountford</a:t>
            </a:r>
            <a:endParaRPr lang="en-GB" dirty="0"/>
          </a:p>
        </p:txBody>
      </p:sp>
      <p:sp>
        <p:nvSpPr>
          <p:cNvPr id="6" name="Slide Number Placeholder 5"/>
          <p:cNvSpPr>
            <a:spLocks noGrp="1"/>
          </p:cNvSpPr>
          <p:nvPr>
            <p:ph type="sldNum" sz="quarter" idx="12"/>
          </p:nvPr>
        </p:nvSpPr>
        <p:spPr/>
        <p:txBody>
          <a:bodyPr/>
          <a:lstStyle/>
          <a:p>
            <a:fld id="{48C7CBDF-A0F0-458E-968C-278DC056786F}" type="slidenum">
              <a:rPr lang="en-GB"/>
              <a:pPr/>
              <a:t>22</a:t>
            </a:fld>
            <a:endParaRPr lang="en-GB"/>
          </a:p>
        </p:txBody>
      </p:sp>
      <p:sp>
        <p:nvSpPr>
          <p:cNvPr id="33794" name="Rectangle 2"/>
          <p:cNvSpPr>
            <a:spLocks noGrp="1" noChangeArrowheads="1"/>
          </p:cNvSpPr>
          <p:nvPr>
            <p:ph type="title"/>
          </p:nvPr>
        </p:nvSpPr>
        <p:spPr>
          <a:xfrm>
            <a:off x="762000" y="304800"/>
            <a:ext cx="8004175" cy="914400"/>
          </a:xfrm>
        </p:spPr>
        <p:txBody>
          <a:bodyPr/>
          <a:lstStyle/>
          <a:p>
            <a:r>
              <a:rPr lang="en-GB" dirty="0">
                <a:effectLst/>
              </a:rPr>
              <a:t>Carburettor Icing Conditions.</a:t>
            </a:r>
            <a:r>
              <a:rPr lang="en-GB" dirty="0"/>
              <a:t> </a:t>
            </a:r>
          </a:p>
        </p:txBody>
      </p:sp>
      <p:pic>
        <p:nvPicPr>
          <p:cNvPr id="33796" name="Picture 4" descr="carburettor icing"/>
          <p:cNvPicPr>
            <a:picLocks noChangeAspect="1" noChangeArrowheads="1"/>
          </p:cNvPicPr>
          <p:nvPr/>
        </p:nvPicPr>
        <p:blipFill>
          <a:blip r:embed="rId2" cstate="print"/>
          <a:srcRect/>
          <a:stretch>
            <a:fillRect/>
          </a:stretch>
        </p:blipFill>
        <p:spPr bwMode="auto">
          <a:xfrm>
            <a:off x="0" y="-28575"/>
            <a:ext cx="9144000" cy="6934200"/>
          </a:xfrm>
          <a:prstGeom prst="rect">
            <a:avLst/>
          </a:prstGeom>
          <a:noFill/>
        </p:spPr>
      </p:pic>
    </p:spTree>
    <p:extLst>
      <p:ext uri="{BB962C8B-B14F-4D97-AF65-F5344CB8AC3E}">
        <p14:creationId xmlns:p14="http://schemas.microsoft.com/office/powerpoint/2010/main" val="1766086123"/>
      </p:ext>
    </p:extLst>
  </p:cSld>
  <p:clrMapOvr>
    <a:masterClrMapping/>
  </p:clrMapOvr>
  <p:transition spd="med" advTm="180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13 June 2017</a:t>
            </a:r>
            <a:endParaRPr lang="en-GB" dirty="0"/>
          </a:p>
        </p:txBody>
      </p:sp>
      <p:sp>
        <p:nvSpPr>
          <p:cNvPr id="5" name="Footer Placeholder 4"/>
          <p:cNvSpPr>
            <a:spLocks noGrp="1"/>
          </p:cNvSpPr>
          <p:nvPr>
            <p:ph type="ftr" sz="quarter" idx="11"/>
          </p:nvPr>
        </p:nvSpPr>
        <p:spPr/>
        <p:txBody>
          <a:bodyPr/>
          <a:lstStyle/>
          <a:p>
            <a:r>
              <a:rPr lang="en-GB"/>
              <a:t>Wellesbourne Mountford</a:t>
            </a:r>
            <a:endParaRPr lang="en-GB" dirty="0"/>
          </a:p>
        </p:txBody>
      </p:sp>
      <p:sp>
        <p:nvSpPr>
          <p:cNvPr id="6" name="Slide Number Placeholder 5"/>
          <p:cNvSpPr>
            <a:spLocks noGrp="1"/>
          </p:cNvSpPr>
          <p:nvPr>
            <p:ph type="sldNum" sz="quarter" idx="12"/>
          </p:nvPr>
        </p:nvSpPr>
        <p:spPr/>
        <p:txBody>
          <a:bodyPr/>
          <a:lstStyle/>
          <a:p>
            <a:fld id="{B6864EEA-A5EA-496D-8422-5C2AC29037BD}" type="slidenum">
              <a:rPr lang="en-GB"/>
              <a:pPr/>
              <a:t>23</a:t>
            </a:fld>
            <a:endParaRPr lang="en-GB"/>
          </a:p>
        </p:txBody>
      </p:sp>
      <p:sp>
        <p:nvSpPr>
          <p:cNvPr id="11268" name="Rectangle 4"/>
          <p:cNvSpPr>
            <a:spLocks noGrp="1" noChangeArrowheads="1"/>
          </p:cNvSpPr>
          <p:nvPr>
            <p:ph type="title"/>
          </p:nvPr>
        </p:nvSpPr>
        <p:spPr/>
        <p:txBody>
          <a:bodyPr/>
          <a:lstStyle/>
          <a:p>
            <a:r>
              <a:rPr lang="en-GB" dirty="0"/>
              <a:t>Summary.</a:t>
            </a:r>
          </a:p>
        </p:txBody>
      </p:sp>
      <p:sp>
        <p:nvSpPr>
          <p:cNvPr id="11269" name="Rectangle 5"/>
          <p:cNvSpPr>
            <a:spLocks noGrp="1" noChangeArrowheads="1"/>
          </p:cNvSpPr>
          <p:nvPr>
            <p:ph type="body" idx="1"/>
          </p:nvPr>
        </p:nvSpPr>
        <p:spPr/>
        <p:txBody>
          <a:bodyPr/>
          <a:lstStyle/>
          <a:p>
            <a:pPr>
              <a:lnSpc>
                <a:spcPct val="80000"/>
              </a:lnSpc>
            </a:pPr>
            <a:r>
              <a:rPr lang="en-GB" dirty="0"/>
              <a:t>Icing can be hazardous to aviation.</a:t>
            </a:r>
          </a:p>
          <a:p>
            <a:pPr>
              <a:lnSpc>
                <a:spcPct val="80000"/>
              </a:lnSpc>
            </a:pPr>
            <a:r>
              <a:rPr lang="en-GB" dirty="0"/>
              <a:t>Clear ice is a major hazard to flight safety.</a:t>
            </a:r>
          </a:p>
          <a:p>
            <a:pPr>
              <a:lnSpc>
                <a:spcPct val="80000"/>
              </a:lnSpc>
            </a:pPr>
            <a:r>
              <a:rPr lang="en-GB" dirty="0"/>
              <a:t>Rime ice is the most common form of icing.</a:t>
            </a:r>
          </a:p>
          <a:p>
            <a:pPr>
              <a:lnSpc>
                <a:spcPct val="80000"/>
              </a:lnSpc>
            </a:pPr>
            <a:r>
              <a:rPr lang="en-GB" dirty="0"/>
              <a:t>Frost remaining on the wings is dangerous, especially during take-off.</a:t>
            </a:r>
          </a:p>
          <a:p>
            <a:pPr>
              <a:lnSpc>
                <a:spcPct val="80000"/>
              </a:lnSpc>
            </a:pPr>
            <a:r>
              <a:rPr lang="en-GB" dirty="0"/>
              <a:t>When the air is moist carburettor icing can form in temperatures as high as 25</a:t>
            </a:r>
            <a:r>
              <a:rPr lang="en-GB" dirty="0">
                <a:cs typeface="Times New Roman" pitchFamily="18" charset="0"/>
              </a:rPr>
              <a:t>°C</a:t>
            </a:r>
            <a:endParaRPr lang="en-GB" dirty="0"/>
          </a:p>
          <a:p>
            <a:pPr>
              <a:lnSpc>
                <a:spcPct val="80000"/>
              </a:lnSpc>
            </a:pPr>
            <a:r>
              <a:rPr lang="en-GB" dirty="0"/>
              <a:t>An ice laden aeroplane may be completely incapable of flight.</a:t>
            </a:r>
          </a:p>
          <a:p>
            <a:pPr>
              <a:lnSpc>
                <a:spcPct val="80000"/>
              </a:lnSpc>
            </a:pPr>
            <a:endParaRPr lang="en-GB" dirty="0"/>
          </a:p>
        </p:txBody>
      </p:sp>
    </p:spTree>
    <p:extLst>
      <p:ext uri="{BB962C8B-B14F-4D97-AF65-F5344CB8AC3E}">
        <p14:creationId xmlns:p14="http://schemas.microsoft.com/office/powerpoint/2010/main" val="1623652940"/>
      </p:ext>
    </p:extLst>
  </p:cSld>
  <p:clrMapOvr>
    <a:masterClrMapping/>
  </p:clrMapOvr>
  <p:transition spd="med" advTm="180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13 June 2017</a:t>
            </a:r>
            <a:endParaRPr lang="en-GB" dirty="0"/>
          </a:p>
        </p:txBody>
      </p:sp>
      <p:sp>
        <p:nvSpPr>
          <p:cNvPr id="5" name="Footer Placeholder 4"/>
          <p:cNvSpPr>
            <a:spLocks noGrp="1"/>
          </p:cNvSpPr>
          <p:nvPr>
            <p:ph type="ftr" sz="quarter" idx="11"/>
          </p:nvPr>
        </p:nvSpPr>
        <p:spPr/>
        <p:txBody>
          <a:bodyPr/>
          <a:lstStyle/>
          <a:p>
            <a:r>
              <a:rPr lang="en-GB"/>
              <a:t>Wellesbourne Mountford</a:t>
            </a:r>
            <a:endParaRPr lang="en-GB" dirty="0"/>
          </a:p>
        </p:txBody>
      </p:sp>
      <p:sp>
        <p:nvSpPr>
          <p:cNvPr id="6" name="Slide Number Placeholder 5"/>
          <p:cNvSpPr>
            <a:spLocks noGrp="1"/>
          </p:cNvSpPr>
          <p:nvPr>
            <p:ph type="sldNum" sz="quarter" idx="12"/>
          </p:nvPr>
        </p:nvSpPr>
        <p:spPr/>
        <p:txBody>
          <a:bodyPr/>
          <a:lstStyle/>
          <a:p>
            <a:fld id="{77411BE6-37DA-4481-B7D6-26B6F82975D6}" type="slidenum">
              <a:rPr lang="en-GB"/>
              <a:pPr/>
              <a:t>24</a:t>
            </a:fld>
            <a:endParaRPr lang="en-GB"/>
          </a:p>
        </p:txBody>
      </p:sp>
      <p:sp>
        <p:nvSpPr>
          <p:cNvPr id="21506" name="Rectangle 2"/>
          <p:cNvSpPr>
            <a:spLocks noGrp="1" noChangeArrowheads="1"/>
          </p:cNvSpPr>
          <p:nvPr>
            <p:ph type="title"/>
          </p:nvPr>
        </p:nvSpPr>
        <p:spPr>
          <a:xfrm>
            <a:off x="682625" y="457200"/>
            <a:ext cx="8080375" cy="838200"/>
          </a:xfrm>
        </p:spPr>
        <p:txBody>
          <a:bodyPr/>
          <a:lstStyle/>
          <a:p>
            <a:r>
              <a:rPr lang="en-GB" dirty="0"/>
              <a:t>Warm</a:t>
            </a:r>
            <a:r>
              <a:rPr lang="en-GB" baseline="0" dirty="0"/>
              <a:t> front profile</a:t>
            </a:r>
            <a:endParaRPr lang="en-GB" dirty="0"/>
          </a:p>
        </p:txBody>
      </p:sp>
      <p:sp>
        <p:nvSpPr>
          <p:cNvPr id="21507" name="Rectangle 3"/>
          <p:cNvSpPr>
            <a:spLocks noGrp="1" noChangeArrowheads="1"/>
          </p:cNvSpPr>
          <p:nvPr>
            <p:ph type="body" idx="1"/>
          </p:nvPr>
        </p:nvSpPr>
        <p:spPr>
          <a:xfrm>
            <a:off x="682625" y="1295400"/>
            <a:ext cx="7772400" cy="4800600"/>
          </a:xfrm>
        </p:spPr>
        <p:txBody>
          <a:bodyPr/>
          <a:lstStyle/>
          <a:p>
            <a:pPr>
              <a:lnSpc>
                <a:spcPct val="80000"/>
              </a:lnSpc>
              <a:buNone/>
            </a:pPr>
            <a:endParaRPr lang="en-GB" sz="2800" dirty="0"/>
          </a:p>
        </p:txBody>
      </p:sp>
      <p:pic>
        <p:nvPicPr>
          <p:cNvPr id="2050" name="Picture 2" descr="E:\Data\Flying\Images\clouds.jpg"/>
          <p:cNvPicPr>
            <a:picLocks noChangeAspect="1" noChangeArrowheads="1"/>
          </p:cNvPicPr>
          <p:nvPr/>
        </p:nvPicPr>
        <p:blipFill>
          <a:blip r:embed="rId2" cstate="prin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2601747522"/>
      </p:ext>
    </p:extLst>
  </p:cSld>
  <p:clrMapOvr>
    <a:masterClrMapping/>
  </p:clrMapOvr>
  <p:transition spd="med" advTm="18000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13 June 2017</a:t>
            </a:r>
            <a:endParaRPr lang="en-GB" dirty="0"/>
          </a:p>
        </p:txBody>
      </p:sp>
      <p:sp>
        <p:nvSpPr>
          <p:cNvPr id="5" name="Footer Placeholder 4"/>
          <p:cNvSpPr>
            <a:spLocks noGrp="1"/>
          </p:cNvSpPr>
          <p:nvPr>
            <p:ph type="ftr" sz="quarter" idx="11"/>
          </p:nvPr>
        </p:nvSpPr>
        <p:spPr/>
        <p:txBody>
          <a:bodyPr/>
          <a:lstStyle/>
          <a:p>
            <a:r>
              <a:rPr lang="en-GB"/>
              <a:t>Wellesbourne Mountford</a:t>
            </a:r>
            <a:endParaRPr lang="en-GB" dirty="0"/>
          </a:p>
        </p:txBody>
      </p:sp>
      <p:sp>
        <p:nvSpPr>
          <p:cNvPr id="6" name="Slide Number Placeholder 5"/>
          <p:cNvSpPr>
            <a:spLocks noGrp="1"/>
          </p:cNvSpPr>
          <p:nvPr>
            <p:ph type="sldNum" sz="quarter" idx="12"/>
          </p:nvPr>
        </p:nvSpPr>
        <p:spPr/>
        <p:txBody>
          <a:bodyPr/>
          <a:lstStyle/>
          <a:p>
            <a:fld id="{5CC05EBF-20AE-4EC1-B8BF-8DF38F288A32}" type="slidenum">
              <a:rPr lang="en-GB"/>
              <a:pPr/>
              <a:t>25</a:t>
            </a:fld>
            <a:endParaRPr lang="en-GB"/>
          </a:p>
        </p:txBody>
      </p:sp>
      <p:sp>
        <p:nvSpPr>
          <p:cNvPr id="12294" name="Rectangle 1030"/>
          <p:cNvSpPr>
            <a:spLocks noGrp="1" noChangeArrowheads="1"/>
          </p:cNvSpPr>
          <p:nvPr>
            <p:ph type="title"/>
          </p:nvPr>
        </p:nvSpPr>
        <p:spPr/>
        <p:txBody>
          <a:bodyPr/>
          <a:lstStyle/>
          <a:p>
            <a:r>
              <a:rPr lang="en-GB" dirty="0"/>
              <a:t>Where to Get More Information.</a:t>
            </a:r>
          </a:p>
        </p:txBody>
      </p:sp>
      <p:sp>
        <p:nvSpPr>
          <p:cNvPr id="12295" name="Rectangle 1031"/>
          <p:cNvSpPr>
            <a:spLocks noGrp="1" noChangeArrowheads="1"/>
          </p:cNvSpPr>
          <p:nvPr>
            <p:ph type="body" idx="1"/>
          </p:nvPr>
        </p:nvSpPr>
        <p:spPr/>
        <p:txBody>
          <a:bodyPr/>
          <a:lstStyle/>
          <a:p>
            <a:r>
              <a:rPr lang="en-GB" sz="2800" dirty="0"/>
              <a:t>Trevor Thom Air Pilot’s Manual 2-Air Law and Meteorology;</a:t>
            </a:r>
          </a:p>
          <a:p>
            <a:r>
              <a:rPr lang="en-GB" sz="2800" dirty="0"/>
              <a:t>AIC 106/2004 Frost Ice and Snow on aircraft</a:t>
            </a:r>
          </a:p>
          <a:p>
            <a:r>
              <a:rPr lang="en-GB" sz="2800" dirty="0"/>
              <a:t>General aviation safety sense leaflets 3 Winter flying and 14 Piston Engine Icing;</a:t>
            </a:r>
          </a:p>
          <a:p>
            <a:r>
              <a:rPr lang="en-GB" sz="2800" dirty="0"/>
              <a:t>www.ais.org.uk</a:t>
            </a:r>
          </a:p>
        </p:txBody>
      </p:sp>
    </p:spTree>
    <p:extLst>
      <p:ext uri="{BB962C8B-B14F-4D97-AF65-F5344CB8AC3E}">
        <p14:creationId xmlns:p14="http://schemas.microsoft.com/office/powerpoint/2010/main" val="2947311493"/>
      </p:ext>
    </p:extLst>
  </p:cSld>
  <p:clrMapOvr>
    <a:masterClrMapping/>
  </p:clrMapOvr>
  <p:transition spd="med" advTm="180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13 June 2017</a:t>
            </a:r>
            <a:endParaRPr lang="en-GB" dirty="0"/>
          </a:p>
        </p:txBody>
      </p:sp>
      <p:sp>
        <p:nvSpPr>
          <p:cNvPr id="5" name="Footer Placeholder 4"/>
          <p:cNvSpPr>
            <a:spLocks noGrp="1"/>
          </p:cNvSpPr>
          <p:nvPr>
            <p:ph type="ftr" sz="quarter" idx="11"/>
          </p:nvPr>
        </p:nvSpPr>
        <p:spPr/>
        <p:txBody>
          <a:bodyPr/>
          <a:lstStyle/>
          <a:p>
            <a:r>
              <a:rPr lang="en-GB"/>
              <a:t>Wellesbourne Mountford</a:t>
            </a:r>
            <a:endParaRPr lang="en-GB" dirty="0"/>
          </a:p>
        </p:txBody>
      </p:sp>
      <p:sp>
        <p:nvSpPr>
          <p:cNvPr id="6" name="Slide Number Placeholder 5"/>
          <p:cNvSpPr>
            <a:spLocks noGrp="1"/>
          </p:cNvSpPr>
          <p:nvPr>
            <p:ph type="sldNum" sz="quarter" idx="12"/>
          </p:nvPr>
        </p:nvSpPr>
        <p:spPr/>
        <p:txBody>
          <a:bodyPr/>
          <a:lstStyle/>
          <a:p>
            <a:fld id="{56EEF4C6-A8DA-4683-B1DF-AFEECDD00903}" type="slidenum">
              <a:rPr lang="en-GB"/>
              <a:pPr/>
              <a:t>3</a:t>
            </a:fld>
            <a:endParaRPr lang="en-GB"/>
          </a:p>
        </p:txBody>
      </p:sp>
      <p:sp>
        <p:nvSpPr>
          <p:cNvPr id="9220" name="Rectangle 4"/>
          <p:cNvSpPr>
            <a:spLocks noGrp="1" noChangeArrowheads="1"/>
          </p:cNvSpPr>
          <p:nvPr>
            <p:ph type="title"/>
          </p:nvPr>
        </p:nvSpPr>
        <p:spPr>
          <a:xfrm>
            <a:off x="539552" y="-171400"/>
            <a:ext cx="8229600" cy="1296144"/>
          </a:xfrm>
        </p:spPr>
        <p:txBody>
          <a:bodyPr/>
          <a:lstStyle/>
          <a:p>
            <a:r>
              <a:rPr lang="en-GB" dirty="0"/>
              <a:t>             Introduction </a:t>
            </a:r>
          </a:p>
        </p:txBody>
      </p:sp>
      <p:sp>
        <p:nvSpPr>
          <p:cNvPr id="9221" name="Rectangle 5"/>
          <p:cNvSpPr>
            <a:spLocks noGrp="1" noChangeArrowheads="1"/>
          </p:cNvSpPr>
          <p:nvPr>
            <p:ph type="body" idx="1"/>
          </p:nvPr>
        </p:nvSpPr>
        <p:spPr>
          <a:xfrm>
            <a:off x="467544" y="1124744"/>
            <a:ext cx="8229600" cy="4114800"/>
          </a:xfrm>
        </p:spPr>
        <p:txBody>
          <a:bodyPr/>
          <a:lstStyle/>
          <a:p>
            <a:r>
              <a:rPr lang="en-GB" dirty="0"/>
              <a:t>Ice will form on an airframe if there is:-</a:t>
            </a:r>
          </a:p>
          <a:p>
            <a:pPr marL="0" indent="0">
              <a:buNone/>
            </a:pPr>
            <a:r>
              <a:rPr lang="en-GB" dirty="0"/>
              <a:t>           Water in a liquid state</a:t>
            </a:r>
          </a:p>
          <a:p>
            <a:pPr marL="0" indent="0">
              <a:buNone/>
            </a:pPr>
            <a:r>
              <a:rPr lang="en-GB" dirty="0"/>
              <a:t>           Ambient air below 0</a:t>
            </a:r>
            <a:r>
              <a:rPr lang="en-GB" dirty="0">
                <a:cs typeface="Times New Roman" pitchFamily="18" charset="0"/>
              </a:rPr>
              <a:t>°C</a:t>
            </a:r>
          </a:p>
          <a:p>
            <a:pPr marL="0" indent="0">
              <a:buNone/>
            </a:pPr>
            <a:r>
              <a:rPr lang="en-GB" dirty="0"/>
              <a:t>           Airframe temperature below 0</a:t>
            </a:r>
            <a:r>
              <a:rPr lang="en-GB" dirty="0">
                <a:cs typeface="Times New Roman" pitchFamily="18" charset="0"/>
              </a:rPr>
              <a:t>°C</a:t>
            </a:r>
            <a:r>
              <a:rPr lang="en-GB" dirty="0"/>
              <a:t> </a:t>
            </a:r>
          </a:p>
          <a:p>
            <a:endParaRPr lang="en-GB" dirty="0"/>
          </a:p>
          <a:p>
            <a:r>
              <a:rPr lang="en-GB" dirty="0"/>
              <a:t>Air frame icing can cause a serious loss of performance  resulting in an increase in fuel consumption and difficulty with aircraft control. </a:t>
            </a:r>
          </a:p>
          <a:p>
            <a:endParaRPr lang="en-GB" dirty="0"/>
          </a:p>
          <a:p>
            <a:pPr>
              <a:buFontTx/>
              <a:buNone/>
            </a:pPr>
            <a:endParaRPr lang="en-GB" dirty="0"/>
          </a:p>
        </p:txBody>
      </p:sp>
    </p:spTree>
  </p:cSld>
  <p:clrMapOvr>
    <a:masterClrMapping/>
  </p:clrMapOvr>
  <p:transition spd="med" advTm="180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13 June 2017</a:t>
            </a:r>
            <a:endParaRPr lang="en-GB" dirty="0"/>
          </a:p>
        </p:txBody>
      </p:sp>
      <p:sp>
        <p:nvSpPr>
          <p:cNvPr id="5" name="Footer Placeholder 4"/>
          <p:cNvSpPr>
            <a:spLocks noGrp="1"/>
          </p:cNvSpPr>
          <p:nvPr>
            <p:ph type="ftr" sz="quarter" idx="11"/>
          </p:nvPr>
        </p:nvSpPr>
        <p:spPr/>
        <p:txBody>
          <a:bodyPr/>
          <a:lstStyle/>
          <a:p>
            <a:r>
              <a:rPr lang="en-GB"/>
              <a:t>Wellesbourne Mountford</a:t>
            </a:r>
            <a:endParaRPr lang="en-GB" dirty="0"/>
          </a:p>
        </p:txBody>
      </p:sp>
      <p:sp>
        <p:nvSpPr>
          <p:cNvPr id="6" name="Slide Number Placeholder 5"/>
          <p:cNvSpPr>
            <a:spLocks noGrp="1"/>
          </p:cNvSpPr>
          <p:nvPr>
            <p:ph type="sldNum" sz="quarter" idx="12"/>
          </p:nvPr>
        </p:nvSpPr>
        <p:spPr/>
        <p:txBody>
          <a:bodyPr/>
          <a:lstStyle/>
          <a:p>
            <a:fld id="{B5D17542-AA3E-4E5E-A12D-B675CF5300E0}" type="slidenum">
              <a:rPr lang="en-GB"/>
              <a:pPr/>
              <a:t>4</a:t>
            </a:fld>
            <a:endParaRPr lang="en-GB"/>
          </a:p>
        </p:txBody>
      </p:sp>
      <p:sp>
        <p:nvSpPr>
          <p:cNvPr id="10244" name="Rectangle 4"/>
          <p:cNvSpPr>
            <a:spLocks noGrp="1" noChangeArrowheads="1"/>
          </p:cNvSpPr>
          <p:nvPr>
            <p:ph type="title"/>
          </p:nvPr>
        </p:nvSpPr>
        <p:spPr/>
        <p:txBody>
          <a:bodyPr/>
          <a:lstStyle/>
          <a:p>
            <a:r>
              <a:rPr lang="en-GB" dirty="0"/>
              <a:t>          </a:t>
            </a:r>
            <a:r>
              <a:rPr lang="en-GB" dirty="0" err="1"/>
              <a:t>Supercooled</a:t>
            </a:r>
            <a:r>
              <a:rPr lang="en-GB" dirty="0"/>
              <a:t> water </a:t>
            </a:r>
          </a:p>
        </p:txBody>
      </p:sp>
      <p:sp>
        <p:nvSpPr>
          <p:cNvPr id="10245" name="Rectangle 5"/>
          <p:cNvSpPr>
            <a:spLocks noGrp="1" noChangeArrowheads="1"/>
          </p:cNvSpPr>
          <p:nvPr>
            <p:ph type="body" idx="1"/>
          </p:nvPr>
        </p:nvSpPr>
        <p:spPr/>
        <p:txBody>
          <a:bodyPr/>
          <a:lstStyle/>
          <a:p>
            <a:r>
              <a:rPr lang="en-GB" sz="2800" dirty="0"/>
              <a:t>A </a:t>
            </a:r>
            <a:r>
              <a:rPr lang="en-GB" sz="2800" dirty="0" err="1"/>
              <a:t>supercooled</a:t>
            </a:r>
            <a:r>
              <a:rPr lang="en-GB" sz="2800" dirty="0"/>
              <a:t> water droplet is water still in the liquid state although it’s temperature is below 0</a:t>
            </a:r>
            <a:r>
              <a:rPr lang="en-GB" sz="2800" dirty="0">
                <a:cs typeface="Times New Roman" pitchFamily="18" charset="0"/>
              </a:rPr>
              <a:t>°C</a:t>
            </a:r>
            <a:r>
              <a:rPr lang="en-GB" sz="2800" dirty="0"/>
              <a:t> </a:t>
            </a:r>
          </a:p>
          <a:p>
            <a:r>
              <a:rPr lang="en-GB" sz="2800" dirty="0"/>
              <a:t>If the droplet contains a nucleus then it will start to freeze. Numbers of freezing nuclei exist in the atmosphere and </a:t>
            </a:r>
            <a:r>
              <a:rPr lang="en-GB" sz="2800" dirty="0" err="1"/>
              <a:t>supercooling</a:t>
            </a:r>
            <a:r>
              <a:rPr lang="en-GB" sz="2800" dirty="0"/>
              <a:t> is a frequent occurrence</a:t>
            </a:r>
          </a:p>
          <a:p>
            <a:r>
              <a:rPr lang="en-GB" sz="2800" dirty="0" err="1"/>
              <a:t>Supercooled</a:t>
            </a:r>
            <a:r>
              <a:rPr lang="en-GB" sz="2800" dirty="0"/>
              <a:t> water droplets can exist in clouds at temperatures as low as –40</a:t>
            </a:r>
            <a:r>
              <a:rPr lang="en-GB" sz="2800" dirty="0">
                <a:cs typeface="Times New Roman" pitchFamily="18" charset="0"/>
              </a:rPr>
              <a:t>°C</a:t>
            </a:r>
            <a:endParaRPr lang="en-GB" sz="2800" dirty="0"/>
          </a:p>
        </p:txBody>
      </p:sp>
    </p:spTree>
  </p:cSld>
  <p:clrMapOvr>
    <a:masterClrMapping/>
  </p:clrMapOvr>
  <p:transition spd="med" advTm="180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13 June 2017</a:t>
            </a:r>
            <a:endParaRPr lang="en-GB" dirty="0"/>
          </a:p>
        </p:txBody>
      </p:sp>
      <p:sp>
        <p:nvSpPr>
          <p:cNvPr id="5" name="Footer Placeholder 4"/>
          <p:cNvSpPr>
            <a:spLocks noGrp="1"/>
          </p:cNvSpPr>
          <p:nvPr>
            <p:ph type="ftr" sz="quarter" idx="11"/>
          </p:nvPr>
        </p:nvSpPr>
        <p:spPr/>
        <p:txBody>
          <a:bodyPr/>
          <a:lstStyle/>
          <a:p>
            <a:r>
              <a:rPr lang="en-GB"/>
              <a:t>Wellesbourne Mountford</a:t>
            </a:r>
            <a:endParaRPr lang="en-GB" dirty="0"/>
          </a:p>
        </p:txBody>
      </p:sp>
      <p:sp>
        <p:nvSpPr>
          <p:cNvPr id="6" name="Slide Number Placeholder 5"/>
          <p:cNvSpPr>
            <a:spLocks noGrp="1"/>
          </p:cNvSpPr>
          <p:nvPr>
            <p:ph type="sldNum" sz="quarter" idx="12"/>
          </p:nvPr>
        </p:nvSpPr>
        <p:spPr/>
        <p:txBody>
          <a:bodyPr/>
          <a:lstStyle/>
          <a:p>
            <a:fld id="{744A8A5C-482A-45B9-BE7F-0E80CB9F191A}" type="slidenum">
              <a:rPr lang="en-GB"/>
              <a:pPr/>
              <a:t>5</a:t>
            </a:fld>
            <a:endParaRPr lang="en-GB"/>
          </a:p>
        </p:txBody>
      </p:sp>
      <p:sp>
        <p:nvSpPr>
          <p:cNvPr id="6148" name="Rectangle 4"/>
          <p:cNvSpPr>
            <a:spLocks noGrp="1" noChangeArrowheads="1"/>
          </p:cNvSpPr>
          <p:nvPr>
            <p:ph type="title"/>
          </p:nvPr>
        </p:nvSpPr>
        <p:spPr>
          <a:xfrm>
            <a:off x="611560" y="116632"/>
            <a:ext cx="8080375" cy="1066800"/>
          </a:xfrm>
        </p:spPr>
        <p:txBody>
          <a:bodyPr/>
          <a:lstStyle/>
          <a:p>
            <a:r>
              <a:rPr lang="en-GB" dirty="0"/>
              <a:t>           Types of Icing</a:t>
            </a:r>
          </a:p>
        </p:txBody>
      </p:sp>
      <p:sp>
        <p:nvSpPr>
          <p:cNvPr id="6149" name="Rectangle 5"/>
          <p:cNvSpPr>
            <a:spLocks noGrp="1" noChangeArrowheads="1"/>
          </p:cNvSpPr>
          <p:nvPr>
            <p:ph type="body" idx="1"/>
          </p:nvPr>
        </p:nvSpPr>
        <p:spPr>
          <a:xfrm>
            <a:off x="682625" y="1295400"/>
            <a:ext cx="7772400" cy="4800600"/>
          </a:xfrm>
        </p:spPr>
        <p:txBody>
          <a:bodyPr/>
          <a:lstStyle/>
          <a:p>
            <a:pPr marL="0" indent="0">
              <a:lnSpc>
                <a:spcPct val="80000"/>
              </a:lnSpc>
              <a:buNone/>
            </a:pPr>
            <a:endParaRPr lang="en-GB" sz="2800" dirty="0"/>
          </a:p>
          <a:p>
            <a:pPr>
              <a:lnSpc>
                <a:spcPct val="80000"/>
              </a:lnSpc>
            </a:pPr>
            <a:r>
              <a:rPr lang="en-GB" sz="2800" dirty="0" err="1"/>
              <a:t>Supercooled</a:t>
            </a:r>
            <a:r>
              <a:rPr lang="en-GB" sz="2800" dirty="0"/>
              <a:t> water droplets.</a:t>
            </a:r>
          </a:p>
          <a:p>
            <a:pPr>
              <a:lnSpc>
                <a:spcPct val="80000"/>
              </a:lnSpc>
            </a:pPr>
            <a:r>
              <a:rPr lang="en-GB" sz="2800" dirty="0"/>
              <a:t>Clear or glazed ice.</a:t>
            </a:r>
          </a:p>
          <a:p>
            <a:pPr>
              <a:lnSpc>
                <a:spcPct val="80000"/>
              </a:lnSpc>
            </a:pPr>
            <a:r>
              <a:rPr lang="en-GB" sz="2800" dirty="0"/>
              <a:t>Rime ice.</a:t>
            </a:r>
          </a:p>
          <a:p>
            <a:pPr>
              <a:lnSpc>
                <a:spcPct val="80000"/>
              </a:lnSpc>
            </a:pPr>
            <a:r>
              <a:rPr lang="en-GB" sz="2800" dirty="0"/>
              <a:t>Rain ice.</a:t>
            </a:r>
          </a:p>
          <a:p>
            <a:pPr>
              <a:lnSpc>
                <a:spcPct val="80000"/>
              </a:lnSpc>
            </a:pPr>
            <a:r>
              <a:rPr lang="en-GB" sz="2800" dirty="0"/>
              <a:t>Hoar frost.</a:t>
            </a:r>
          </a:p>
          <a:p>
            <a:pPr>
              <a:lnSpc>
                <a:spcPct val="80000"/>
              </a:lnSpc>
            </a:pPr>
            <a:r>
              <a:rPr lang="en-GB" sz="2800" dirty="0"/>
              <a:t>Factors affecting severity of icing.</a:t>
            </a:r>
          </a:p>
          <a:p>
            <a:pPr>
              <a:lnSpc>
                <a:spcPct val="80000"/>
              </a:lnSpc>
            </a:pPr>
            <a:r>
              <a:rPr lang="en-GB" sz="2800" dirty="0"/>
              <a:t>Freezing level.</a:t>
            </a:r>
          </a:p>
          <a:p>
            <a:pPr>
              <a:lnSpc>
                <a:spcPct val="80000"/>
              </a:lnSpc>
            </a:pPr>
            <a:r>
              <a:rPr lang="en-GB" sz="2800" dirty="0"/>
              <a:t>Piston engine induction icing.</a:t>
            </a:r>
          </a:p>
        </p:txBody>
      </p:sp>
    </p:spTree>
    <p:extLst>
      <p:ext uri="{BB962C8B-B14F-4D97-AF65-F5344CB8AC3E}">
        <p14:creationId xmlns:p14="http://schemas.microsoft.com/office/powerpoint/2010/main" val="3475677206"/>
      </p:ext>
    </p:extLst>
  </p:cSld>
  <p:clrMapOvr>
    <a:masterClrMapping/>
  </p:clrMapOvr>
  <p:transition spd="med" advTm="180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13 June 2017</a:t>
            </a:r>
            <a:endParaRPr lang="en-GB" dirty="0"/>
          </a:p>
        </p:txBody>
      </p:sp>
      <p:sp>
        <p:nvSpPr>
          <p:cNvPr id="5" name="Footer Placeholder 4"/>
          <p:cNvSpPr>
            <a:spLocks noGrp="1"/>
          </p:cNvSpPr>
          <p:nvPr>
            <p:ph type="ftr" sz="quarter" idx="11"/>
          </p:nvPr>
        </p:nvSpPr>
        <p:spPr/>
        <p:txBody>
          <a:bodyPr/>
          <a:lstStyle/>
          <a:p>
            <a:r>
              <a:rPr lang="en-GB"/>
              <a:t>Wellesbourne Mountford</a:t>
            </a:r>
            <a:endParaRPr lang="en-GB" dirty="0"/>
          </a:p>
        </p:txBody>
      </p:sp>
      <p:sp>
        <p:nvSpPr>
          <p:cNvPr id="6" name="Slide Number Placeholder 5"/>
          <p:cNvSpPr>
            <a:spLocks noGrp="1"/>
          </p:cNvSpPr>
          <p:nvPr>
            <p:ph type="sldNum" sz="quarter" idx="12"/>
          </p:nvPr>
        </p:nvSpPr>
        <p:spPr/>
        <p:txBody>
          <a:bodyPr/>
          <a:lstStyle/>
          <a:p>
            <a:fld id="{97438A99-15BF-4849-9133-40182CF3A487}" type="slidenum">
              <a:rPr lang="en-GB"/>
              <a:pPr/>
              <a:t>6</a:t>
            </a:fld>
            <a:endParaRPr lang="en-GB"/>
          </a:p>
        </p:txBody>
      </p:sp>
      <p:sp>
        <p:nvSpPr>
          <p:cNvPr id="69634" name="Rectangle 2"/>
          <p:cNvSpPr>
            <a:spLocks noGrp="1" noChangeArrowheads="1"/>
          </p:cNvSpPr>
          <p:nvPr>
            <p:ph type="title"/>
          </p:nvPr>
        </p:nvSpPr>
        <p:spPr>
          <a:xfrm>
            <a:off x="682625" y="304800"/>
            <a:ext cx="8080375" cy="914400"/>
          </a:xfrm>
        </p:spPr>
        <p:txBody>
          <a:bodyPr/>
          <a:lstStyle/>
          <a:p>
            <a:r>
              <a:rPr lang="en-GB" dirty="0"/>
              <a:t>Effects.</a:t>
            </a:r>
          </a:p>
        </p:txBody>
      </p:sp>
      <p:sp>
        <p:nvSpPr>
          <p:cNvPr id="69635" name="Rectangle 3"/>
          <p:cNvSpPr>
            <a:spLocks noGrp="1" noChangeArrowheads="1"/>
          </p:cNvSpPr>
          <p:nvPr>
            <p:ph type="body" idx="1"/>
          </p:nvPr>
        </p:nvSpPr>
        <p:spPr>
          <a:xfrm>
            <a:off x="682625" y="1773238"/>
            <a:ext cx="7772400" cy="4322762"/>
          </a:xfrm>
        </p:spPr>
        <p:txBody>
          <a:bodyPr/>
          <a:lstStyle/>
          <a:p>
            <a:pPr>
              <a:lnSpc>
                <a:spcPct val="80000"/>
              </a:lnSpc>
            </a:pPr>
            <a:r>
              <a:rPr lang="en-GB" sz="2800" dirty="0"/>
              <a:t>AERODYNAMIC - Icing spoils the aerofoil resulting in reduced lift, increased drag, stalling speed and fuel consumption</a:t>
            </a:r>
            <a:r>
              <a:rPr lang="en-GB" sz="2800" b="1" dirty="0"/>
              <a:t>.</a:t>
            </a:r>
            <a:r>
              <a:rPr lang="en-GB" sz="2800" dirty="0"/>
              <a:t> </a:t>
            </a:r>
          </a:p>
          <a:p>
            <a:pPr>
              <a:lnSpc>
                <a:spcPct val="80000"/>
              </a:lnSpc>
            </a:pPr>
            <a:r>
              <a:rPr lang="en-GB" sz="2800" dirty="0"/>
              <a:t>WEIGHT - Ice can form at a rate of one inch in two minutes affecting mass and balance.</a:t>
            </a:r>
          </a:p>
          <a:p>
            <a:pPr>
              <a:lnSpc>
                <a:spcPct val="80000"/>
              </a:lnSpc>
            </a:pPr>
            <a:r>
              <a:rPr lang="en-GB" sz="2800" dirty="0"/>
              <a:t>Ice can break away from propellers causing engine vibration.</a:t>
            </a:r>
          </a:p>
        </p:txBody>
      </p:sp>
    </p:spTree>
    <p:extLst>
      <p:ext uri="{BB962C8B-B14F-4D97-AF65-F5344CB8AC3E}">
        <p14:creationId xmlns:p14="http://schemas.microsoft.com/office/powerpoint/2010/main" val="3953745027"/>
      </p:ext>
    </p:extLst>
  </p:cSld>
  <p:clrMapOvr>
    <a:masterClrMapping/>
  </p:clrMapOvr>
  <p:transition spd="med" advTm="180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13 June 2017</a:t>
            </a:r>
            <a:endParaRPr lang="en-GB" dirty="0"/>
          </a:p>
        </p:txBody>
      </p:sp>
      <p:sp>
        <p:nvSpPr>
          <p:cNvPr id="5" name="Footer Placeholder 4"/>
          <p:cNvSpPr>
            <a:spLocks noGrp="1"/>
          </p:cNvSpPr>
          <p:nvPr>
            <p:ph type="ftr" sz="quarter" idx="11"/>
          </p:nvPr>
        </p:nvSpPr>
        <p:spPr/>
        <p:txBody>
          <a:bodyPr/>
          <a:lstStyle/>
          <a:p>
            <a:r>
              <a:rPr lang="en-GB"/>
              <a:t>Wellesbourne Mountford</a:t>
            </a:r>
            <a:endParaRPr lang="en-GB" dirty="0"/>
          </a:p>
        </p:txBody>
      </p:sp>
      <p:sp>
        <p:nvSpPr>
          <p:cNvPr id="6" name="Slide Number Placeholder 5"/>
          <p:cNvSpPr>
            <a:spLocks noGrp="1"/>
          </p:cNvSpPr>
          <p:nvPr>
            <p:ph type="sldNum" sz="quarter" idx="12"/>
          </p:nvPr>
        </p:nvSpPr>
        <p:spPr/>
        <p:txBody>
          <a:bodyPr/>
          <a:lstStyle/>
          <a:p>
            <a:fld id="{6ECF45CA-D666-48CE-A948-79527B385A1A}" type="slidenum">
              <a:rPr lang="en-GB"/>
              <a:pPr/>
              <a:t>7</a:t>
            </a:fld>
            <a:endParaRPr lang="en-GB"/>
          </a:p>
        </p:txBody>
      </p:sp>
      <p:sp>
        <p:nvSpPr>
          <p:cNvPr id="84994" name="Rectangle 2"/>
          <p:cNvSpPr>
            <a:spLocks noGrp="1" noChangeArrowheads="1"/>
          </p:cNvSpPr>
          <p:nvPr>
            <p:ph type="title"/>
          </p:nvPr>
        </p:nvSpPr>
        <p:spPr>
          <a:xfrm>
            <a:off x="682625" y="304800"/>
            <a:ext cx="8080375" cy="914400"/>
          </a:xfrm>
        </p:spPr>
        <p:txBody>
          <a:bodyPr/>
          <a:lstStyle/>
          <a:p>
            <a:r>
              <a:rPr lang="en-GB" dirty="0"/>
              <a:t>Effects.</a:t>
            </a:r>
          </a:p>
        </p:txBody>
      </p:sp>
      <p:sp>
        <p:nvSpPr>
          <p:cNvPr id="84995" name="Rectangle 3"/>
          <p:cNvSpPr>
            <a:spLocks noGrp="1" noChangeArrowheads="1"/>
          </p:cNvSpPr>
          <p:nvPr>
            <p:ph type="body" idx="1"/>
          </p:nvPr>
        </p:nvSpPr>
        <p:spPr>
          <a:xfrm>
            <a:off x="682625" y="1412875"/>
            <a:ext cx="7772400" cy="4683125"/>
          </a:xfrm>
        </p:spPr>
        <p:txBody>
          <a:bodyPr/>
          <a:lstStyle/>
          <a:p>
            <a:pPr>
              <a:lnSpc>
                <a:spcPct val="80000"/>
              </a:lnSpc>
              <a:buFontTx/>
              <a:buNone/>
            </a:pPr>
            <a:endParaRPr lang="en-GB" sz="2800" dirty="0"/>
          </a:p>
          <a:p>
            <a:pPr>
              <a:lnSpc>
                <a:spcPct val="80000"/>
              </a:lnSpc>
            </a:pPr>
            <a:r>
              <a:rPr lang="en-GB" sz="2800" dirty="0"/>
              <a:t>INSTRUMENTS - Blocked pitot and static heads affect the ASI, VSI and Altimeter</a:t>
            </a:r>
            <a:r>
              <a:rPr lang="en-GB" sz="2800" dirty="0">
                <a:cs typeface="Times New Roman" pitchFamily="18" charset="0"/>
              </a:rPr>
              <a:t>.</a:t>
            </a:r>
          </a:p>
          <a:p>
            <a:pPr>
              <a:lnSpc>
                <a:spcPct val="80000"/>
              </a:lnSpc>
            </a:pPr>
            <a:r>
              <a:rPr lang="en-GB" sz="2800" dirty="0">
                <a:cs typeface="Times New Roman" pitchFamily="18" charset="0"/>
              </a:rPr>
              <a:t>GENERAL - Windscreens can be obscured. A thin film of ice/frost increases skin friction. Ice on aerials causes static interference.</a:t>
            </a:r>
            <a:endParaRPr lang="en-GB" sz="2800" dirty="0"/>
          </a:p>
        </p:txBody>
      </p:sp>
    </p:spTree>
    <p:extLst>
      <p:ext uri="{BB962C8B-B14F-4D97-AF65-F5344CB8AC3E}">
        <p14:creationId xmlns:p14="http://schemas.microsoft.com/office/powerpoint/2010/main" val="1558952145"/>
      </p:ext>
    </p:extLst>
  </p:cSld>
  <p:clrMapOvr>
    <a:masterClrMapping/>
  </p:clrMapOvr>
  <p:transition spd="med" advTm="180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13 June 2017</a:t>
            </a:r>
            <a:endParaRPr lang="en-GB" dirty="0"/>
          </a:p>
        </p:txBody>
      </p:sp>
      <p:sp>
        <p:nvSpPr>
          <p:cNvPr id="5" name="Footer Placeholder 4"/>
          <p:cNvSpPr>
            <a:spLocks noGrp="1"/>
          </p:cNvSpPr>
          <p:nvPr>
            <p:ph type="ftr" sz="quarter" idx="11"/>
          </p:nvPr>
        </p:nvSpPr>
        <p:spPr/>
        <p:txBody>
          <a:bodyPr/>
          <a:lstStyle/>
          <a:p>
            <a:r>
              <a:rPr lang="en-GB"/>
              <a:t>Wellesbourne Mountford</a:t>
            </a:r>
            <a:endParaRPr lang="en-GB" dirty="0"/>
          </a:p>
        </p:txBody>
      </p:sp>
      <p:sp>
        <p:nvSpPr>
          <p:cNvPr id="6" name="Slide Number Placeholder 5"/>
          <p:cNvSpPr>
            <a:spLocks noGrp="1"/>
          </p:cNvSpPr>
          <p:nvPr>
            <p:ph type="sldNum" sz="quarter" idx="12"/>
          </p:nvPr>
        </p:nvSpPr>
        <p:spPr/>
        <p:txBody>
          <a:bodyPr/>
          <a:lstStyle/>
          <a:p>
            <a:fld id="{962D6465-8675-46EB-8737-F06E1B8573F1}" type="slidenum">
              <a:rPr lang="en-GB"/>
              <a:pPr/>
              <a:t>8</a:t>
            </a:fld>
            <a:endParaRPr lang="en-GB"/>
          </a:p>
        </p:txBody>
      </p:sp>
      <p:sp>
        <p:nvSpPr>
          <p:cNvPr id="23554" name="Rectangle 2"/>
          <p:cNvSpPr>
            <a:spLocks noGrp="1" noChangeArrowheads="1"/>
          </p:cNvSpPr>
          <p:nvPr>
            <p:ph type="title"/>
          </p:nvPr>
        </p:nvSpPr>
        <p:spPr>
          <a:xfrm>
            <a:off x="682625" y="304800"/>
            <a:ext cx="8080375" cy="914400"/>
          </a:xfrm>
        </p:spPr>
        <p:txBody>
          <a:bodyPr/>
          <a:lstStyle/>
          <a:p>
            <a:r>
              <a:rPr lang="en-GB" dirty="0"/>
              <a:t>Clear (Glaze) ice.</a:t>
            </a:r>
          </a:p>
        </p:txBody>
      </p:sp>
      <p:sp>
        <p:nvSpPr>
          <p:cNvPr id="23555" name="Rectangle 3"/>
          <p:cNvSpPr>
            <a:spLocks noGrp="1" noChangeArrowheads="1"/>
          </p:cNvSpPr>
          <p:nvPr>
            <p:ph type="body" idx="1"/>
          </p:nvPr>
        </p:nvSpPr>
        <p:spPr>
          <a:xfrm>
            <a:off x="682625" y="1446212"/>
            <a:ext cx="7772400" cy="4572000"/>
          </a:xfrm>
        </p:spPr>
        <p:txBody>
          <a:bodyPr/>
          <a:lstStyle/>
          <a:p>
            <a:r>
              <a:rPr lang="en-GB" dirty="0"/>
              <a:t>Supercooled large droplets in contact with the airframe start to freeze releasing latent heat. This delays the process resulting in the flow back of clear ice.</a:t>
            </a:r>
            <a:r>
              <a:rPr lang="en-GB" b="1" dirty="0"/>
              <a:t> </a:t>
            </a:r>
            <a:r>
              <a:rPr lang="en-GB" dirty="0"/>
              <a:t>This ice can jam controls;</a:t>
            </a:r>
            <a:r>
              <a:rPr lang="en-GB" b="1" dirty="0"/>
              <a:t> </a:t>
            </a:r>
            <a:r>
              <a:rPr lang="en-GB" dirty="0"/>
              <a:t> </a:t>
            </a:r>
          </a:p>
          <a:p>
            <a:r>
              <a:rPr lang="en-GB" dirty="0"/>
              <a:t>Clear ice forms in Ns, Cu and Cb at temperatures from 0 to -20</a:t>
            </a:r>
            <a:r>
              <a:rPr lang="en-GB" dirty="0">
                <a:cs typeface="Times New Roman" pitchFamily="18" charset="0"/>
              </a:rPr>
              <a:t>°C</a:t>
            </a:r>
            <a:r>
              <a:rPr lang="en-GB" dirty="0"/>
              <a:t>.</a:t>
            </a:r>
            <a:endParaRPr lang="en-GB" dirty="0">
              <a:cs typeface="Times New Roman" pitchFamily="18" charset="0"/>
            </a:endParaRPr>
          </a:p>
        </p:txBody>
      </p:sp>
    </p:spTree>
    <p:extLst>
      <p:ext uri="{BB962C8B-B14F-4D97-AF65-F5344CB8AC3E}">
        <p14:creationId xmlns:p14="http://schemas.microsoft.com/office/powerpoint/2010/main" val="93860429"/>
      </p:ext>
    </p:extLst>
  </p:cSld>
  <p:clrMapOvr>
    <a:masterClrMapping/>
  </p:clrMapOvr>
  <p:transition spd="med" advTm="180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13 June 2017</a:t>
            </a:r>
            <a:endParaRPr lang="en-GB" dirty="0"/>
          </a:p>
        </p:txBody>
      </p:sp>
      <p:sp>
        <p:nvSpPr>
          <p:cNvPr id="5" name="Footer Placeholder 4"/>
          <p:cNvSpPr>
            <a:spLocks noGrp="1"/>
          </p:cNvSpPr>
          <p:nvPr>
            <p:ph type="ftr" sz="quarter" idx="11"/>
          </p:nvPr>
        </p:nvSpPr>
        <p:spPr/>
        <p:txBody>
          <a:bodyPr/>
          <a:lstStyle/>
          <a:p>
            <a:r>
              <a:rPr lang="en-GB"/>
              <a:t>Wellesbourne Mountford</a:t>
            </a:r>
            <a:endParaRPr lang="en-GB" dirty="0"/>
          </a:p>
        </p:txBody>
      </p:sp>
      <p:sp>
        <p:nvSpPr>
          <p:cNvPr id="6" name="Slide Number Placeholder 5"/>
          <p:cNvSpPr>
            <a:spLocks noGrp="1"/>
          </p:cNvSpPr>
          <p:nvPr>
            <p:ph type="sldNum" sz="quarter" idx="12"/>
          </p:nvPr>
        </p:nvSpPr>
        <p:spPr/>
        <p:txBody>
          <a:bodyPr/>
          <a:lstStyle/>
          <a:p>
            <a:fld id="{CED713E5-5A35-4FBC-B8C7-E0F5C0A6BF26}" type="slidenum">
              <a:rPr lang="en-GB"/>
              <a:pPr/>
              <a:t>9</a:t>
            </a:fld>
            <a:endParaRPr lang="en-GB"/>
          </a:p>
        </p:txBody>
      </p:sp>
      <p:sp>
        <p:nvSpPr>
          <p:cNvPr id="24578" name="Rectangle 2"/>
          <p:cNvSpPr>
            <a:spLocks noGrp="1" noChangeArrowheads="1"/>
          </p:cNvSpPr>
          <p:nvPr>
            <p:ph type="title"/>
          </p:nvPr>
        </p:nvSpPr>
        <p:spPr>
          <a:xfrm>
            <a:off x="682625" y="304800"/>
            <a:ext cx="8080375" cy="914400"/>
          </a:xfrm>
        </p:spPr>
        <p:txBody>
          <a:bodyPr/>
          <a:lstStyle/>
          <a:p>
            <a:r>
              <a:rPr lang="en-GB"/>
              <a:t>Rime ice</a:t>
            </a:r>
          </a:p>
        </p:txBody>
      </p:sp>
      <p:sp>
        <p:nvSpPr>
          <p:cNvPr id="24579" name="Rectangle 3"/>
          <p:cNvSpPr>
            <a:spLocks noGrp="1" noChangeArrowheads="1"/>
          </p:cNvSpPr>
          <p:nvPr>
            <p:ph type="body" idx="1"/>
          </p:nvPr>
        </p:nvSpPr>
        <p:spPr>
          <a:xfrm>
            <a:off x="682625" y="1524000"/>
            <a:ext cx="7772400" cy="4572000"/>
          </a:xfrm>
        </p:spPr>
        <p:txBody>
          <a:bodyPr/>
          <a:lstStyle/>
          <a:p>
            <a:r>
              <a:rPr lang="en-GB" dirty="0"/>
              <a:t>Small supercooled droplets freeze on impact with the airframe sticking to form a white opaque deposit with a light texture;</a:t>
            </a:r>
            <a:r>
              <a:rPr lang="en-GB" b="1" dirty="0"/>
              <a:t> </a:t>
            </a:r>
            <a:r>
              <a:rPr lang="en-GB" dirty="0"/>
              <a:t> </a:t>
            </a:r>
          </a:p>
          <a:p>
            <a:r>
              <a:rPr lang="en-GB" dirty="0"/>
              <a:t>Air intakes can be blocked;</a:t>
            </a:r>
          </a:p>
          <a:p>
            <a:r>
              <a:rPr lang="en-GB" dirty="0"/>
              <a:t>Forms in parts of heaped clouds where temperatures are 0 to -40</a:t>
            </a:r>
            <a:r>
              <a:rPr lang="en-GB" dirty="0">
                <a:cs typeface="Times New Roman" pitchFamily="18" charset="0"/>
              </a:rPr>
              <a:t>°C</a:t>
            </a:r>
            <a:r>
              <a:rPr lang="en-GB" dirty="0"/>
              <a:t>.</a:t>
            </a:r>
          </a:p>
        </p:txBody>
      </p:sp>
    </p:spTree>
    <p:extLst>
      <p:ext uri="{BB962C8B-B14F-4D97-AF65-F5344CB8AC3E}">
        <p14:creationId xmlns:p14="http://schemas.microsoft.com/office/powerpoint/2010/main" val="2835418617"/>
      </p:ext>
    </p:extLst>
  </p:cSld>
  <p:clrMapOvr>
    <a:masterClrMapping/>
  </p:clrMapOvr>
  <p:transition spd="med" advTm="180000"/>
</p:sld>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Template>
  <TotalTime>922</TotalTime>
  <Words>1159</Words>
  <Application>Microsoft Office PowerPoint</Application>
  <PresentationFormat>On-screen Show (4:3)</PresentationFormat>
  <Paragraphs>184</Paragraphs>
  <Slides>25</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Times New Roman</vt:lpstr>
      <vt:lpstr>Wingdings</vt:lpstr>
      <vt:lpstr>Tahoma</vt:lpstr>
      <vt:lpstr>Arial</vt:lpstr>
      <vt:lpstr>Ocean</vt:lpstr>
      <vt:lpstr>    Icing</vt:lpstr>
      <vt:lpstr>              </vt:lpstr>
      <vt:lpstr>             Introduction </vt:lpstr>
      <vt:lpstr>          Supercooled water </vt:lpstr>
      <vt:lpstr>           Types of Icing</vt:lpstr>
      <vt:lpstr>Effects.</vt:lpstr>
      <vt:lpstr>Effects.</vt:lpstr>
      <vt:lpstr>Clear (Glaze) ice.</vt:lpstr>
      <vt:lpstr>Rime ice</vt:lpstr>
      <vt:lpstr>Droplet sizes.</vt:lpstr>
      <vt:lpstr>Rain ice.</vt:lpstr>
      <vt:lpstr>Supercooled small droplet</vt:lpstr>
      <vt:lpstr>Hoar frost.</vt:lpstr>
      <vt:lpstr>Windscreen icing. </vt:lpstr>
      <vt:lpstr>Supercooled water droplets.</vt:lpstr>
      <vt:lpstr>Iced Wing. </vt:lpstr>
      <vt:lpstr>Severity of icing.</vt:lpstr>
      <vt:lpstr>Freezing Level.</vt:lpstr>
      <vt:lpstr>Piston Engine Induction Icing.</vt:lpstr>
      <vt:lpstr>Piston Engine Induction Icing.</vt:lpstr>
      <vt:lpstr>Carburettor Icing Notes:</vt:lpstr>
      <vt:lpstr>Carburettor Icing Conditions. </vt:lpstr>
      <vt:lpstr>Summary.</vt:lpstr>
      <vt:lpstr>Warm front profile</vt:lpstr>
      <vt:lpstr>Where to Get More Information.</vt:lpstr>
    </vt:vector>
  </TitlesOfParts>
  <Company>Gridline Engineering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Icing</dc:title>
  <dc:creator>Richard Wheeler</dc:creator>
  <cp:lastModifiedBy>Richard Wheeler</cp:lastModifiedBy>
  <cp:revision>77</cp:revision>
  <cp:lastPrinted>2017-06-12T17:46:41Z</cp:lastPrinted>
  <dcterms:created xsi:type="dcterms:W3CDTF">2002-05-06T11:12:32Z</dcterms:created>
  <dcterms:modified xsi:type="dcterms:W3CDTF">2017-06-20T08:36:42Z</dcterms:modified>
</cp:coreProperties>
</file>